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lsm" ContentType="application/vnd.ms-excel.sheet.macroEnabled.12"/>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18"/>
  </p:notesMasterIdLst>
  <p:sldIdLst>
    <p:sldId id="256" r:id="rId2"/>
    <p:sldId id="571" r:id="rId3"/>
    <p:sldId id="572" r:id="rId4"/>
    <p:sldId id="573" r:id="rId5"/>
    <p:sldId id="574" r:id="rId6"/>
    <p:sldId id="575" r:id="rId7"/>
    <p:sldId id="576" r:id="rId8"/>
    <p:sldId id="577" r:id="rId9"/>
    <p:sldId id="579" r:id="rId10"/>
    <p:sldId id="580" r:id="rId11"/>
    <p:sldId id="581" r:id="rId12"/>
    <p:sldId id="582" r:id="rId13"/>
    <p:sldId id="583" r:id="rId14"/>
    <p:sldId id="578" r:id="rId15"/>
    <p:sldId id="584" r:id="rId16"/>
    <p:sldId id="57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4660"/>
  </p:normalViewPr>
  <p:slideViewPr>
    <p:cSldViewPr snapToGrid="0">
      <p:cViewPr varScale="1">
        <p:scale>
          <a:sx n="72" d="100"/>
          <a:sy n="72" d="100"/>
        </p:scale>
        <p:origin x="108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7-13T12:49:23.693"/>
    </inkml:context>
    <inkml:brush xml:id="br0">
      <inkml:brushProperty name="width" value="0.05" units="cm"/>
      <inkml:brushProperty name="height" value="0.05" units="cm"/>
      <inkml:brushProperty name="ignorePressure" value="1"/>
    </inkml:brush>
  </inkml:definitions>
  <inkml:trace contextRef="#ctx0" brushRef="#br0">1 0,'18785'0,"-18759"0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7-13T11:39:20.645"/>
    </inkml:context>
    <inkml:brush xml:id="br0">
      <inkml:brushProperty name="width" value="0.05" units="cm"/>
      <inkml:brushProperty name="height" value="0.05" units="cm"/>
      <inkml:brushProperty name="ignorePressure" value="1"/>
    </inkml:brush>
  </inkml:definitions>
  <inkml:trace contextRef="#ctx0" brushRef="#br0">29875 0,'-29855'0,"29836"0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7-13T11:39:20.645"/>
    </inkml:context>
    <inkml:brush xml:id="br0">
      <inkml:brushProperty name="width" value="0.05" units="cm"/>
      <inkml:brushProperty name="height" value="0.05" units="cm"/>
      <inkml:brushProperty name="ignorePressure" value="1"/>
    </inkml:brush>
  </inkml:definitions>
  <inkml:trace contextRef="#ctx0" brushRef="#br0">29875 0,'-29855'0,"29836"0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7-13T11:43:59.363"/>
    </inkml:context>
    <inkml:brush xml:id="br0">
      <inkml:brushProperty name="width" value="0.05" units="cm"/>
      <inkml:brushProperty name="height" value="0.05" units="cm"/>
      <inkml:brushProperty name="ignorePressure" value="1"/>
    </inkml:brush>
  </inkml:definitions>
  <inkml:trace contextRef="#ctx0" brushRef="#br0">1 14144,'0'-14118,"0"14092</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7-13T11:39:20.645"/>
    </inkml:context>
    <inkml:brush xml:id="br0">
      <inkml:brushProperty name="width" value="0.05" units="cm"/>
      <inkml:brushProperty name="height" value="0.05" units="cm"/>
      <inkml:brushProperty name="ignorePressure" value="1"/>
    </inkml:brush>
  </inkml:definitions>
  <inkml:trace contextRef="#ctx0" brushRef="#br0">29875 0,'-29855'0,"29836"0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7-13T11:43:59.363"/>
    </inkml:context>
    <inkml:brush xml:id="br0">
      <inkml:brushProperty name="width" value="0.05" units="cm"/>
      <inkml:brushProperty name="height" value="0.05" units="cm"/>
      <inkml:brushProperty name="ignorePressure" value="1"/>
    </inkml:brush>
  </inkml:definitions>
  <inkml:trace contextRef="#ctx0" brushRef="#br0">1 14144,'0'-14118,"0"14092</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7-13T11:39:20.645"/>
    </inkml:context>
    <inkml:brush xml:id="br0">
      <inkml:brushProperty name="width" value="0.05" units="cm"/>
      <inkml:brushProperty name="height" value="0.05" units="cm"/>
      <inkml:brushProperty name="ignorePressure" value="1"/>
    </inkml:brush>
  </inkml:definitions>
  <inkml:trace contextRef="#ctx0" brushRef="#br0">29875 0,'-29855'0,"29836"0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7-13T11:43:59.363"/>
    </inkml:context>
    <inkml:brush xml:id="br0">
      <inkml:brushProperty name="width" value="0.05" units="cm"/>
      <inkml:brushProperty name="height" value="0.05" units="cm"/>
      <inkml:brushProperty name="ignorePressure" value="1"/>
    </inkml:brush>
  </inkml:definitions>
  <inkml:trace contextRef="#ctx0" brushRef="#br0">1 14144,'0'-14118,"0"14092</inkml:trace>
</inkml:ink>
</file>

<file path=ppt/media/image1.jp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7064CB-0B4E-4512-BC6E-74ECD3B14D61}" type="datetimeFigureOut">
              <a:rPr lang="en-IN" smtClean="0"/>
              <a:t>13-07-2025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A20DC0-F886-4064-9847-0C3F62E2362E}" type="slidenum">
              <a:rPr lang="en-IN" smtClean="0"/>
              <a:t>‹#›</a:t>
            </a:fld>
            <a:endParaRPr lang="en-IN"/>
          </a:p>
        </p:txBody>
      </p:sp>
    </p:spTree>
    <p:extLst>
      <p:ext uri="{BB962C8B-B14F-4D97-AF65-F5344CB8AC3E}">
        <p14:creationId xmlns:p14="http://schemas.microsoft.com/office/powerpoint/2010/main" val="1270223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GB" smtClean="0"/>
              <a:t>13/07/2025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66477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GB" smtClean="0"/>
              <a:t>13/07/2025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60016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GB" smtClean="0"/>
              <a:t>13/07/2025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89688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GB" smtClean="0"/>
              <a:t>13/07/2025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558502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13/07/2025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0407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GB" smtClean="0"/>
              <a:t>13/07/2025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532785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GB" smtClean="0"/>
              <a:t>13/07/2025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792684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GB" smtClean="0"/>
              <a:t>13/07/2025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336863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46CE7D5-CF57-46EF-B807-FDD0502418D4}" type="datetimeFigureOut">
              <a:rPr lang="en-GB" smtClean="0"/>
              <a:t>13/07/2025</a:t>
            </a:fld>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881857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46CE7D5-CF57-46EF-B807-FDD0502418D4}" type="datetimeFigureOut">
              <a:rPr lang="en-GB" smtClean="0"/>
              <a:t>13/07/2025</a:t>
            </a:fld>
            <a:endParaRPr lang="en-GB"/>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724176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13/07/2025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834026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46CE7D5-CF57-46EF-B807-FDD0502418D4}" type="datetimeFigureOut">
              <a:rPr lang="en-GB" smtClean="0"/>
              <a:t>13/07/2025</a:t>
            </a:fld>
            <a:endParaRPr lang="en-GB"/>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GB"/>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30EA680-D336-4FF7-8B7A-9848BB0A1C32}" type="slidenum">
              <a:rPr lang="en-GB" smtClean="0"/>
              <a:t>‹#›</a:t>
            </a:fld>
            <a:endParaRPr lang="en-GB"/>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7781719"/>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mailto:RAJPUTVIKRANT977@GMAIL.COM" TargetMode="Externa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customXml" Target="../ink/ink3.xml"/><Relationship Id="rId1" Type="http://schemas.openxmlformats.org/officeDocument/2006/relationships/slideLayout" Target="../slideLayouts/slideLayout2.xml"/><Relationship Id="rId6" Type="http://schemas.openxmlformats.org/officeDocument/2006/relationships/customXml" Target="../ink/ink4.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customXml" Target="../ink/ink5.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customXml" Target="../ink/ink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customXml" Target="../ink/ink7.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customXml" Target="../ink/ink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package" Target="../embeddings/Microsoft_Excel_Macro-Enabled_Worksheet.xlsm"/><Relationship Id="rId1" Type="http://schemas.openxmlformats.org/officeDocument/2006/relationships/slideLayout" Target="../slideLayouts/slideLayout2.xml"/><Relationship Id="rId5" Type="http://schemas.openxmlformats.org/officeDocument/2006/relationships/image" Target="../media/image15.emf"/><Relationship Id="rId4" Type="http://schemas.openxmlformats.org/officeDocument/2006/relationships/oleObject" Target="../embeddings/oleObject1.bin"/></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5319132" cy="2073348"/>
          </a:xfrm>
        </p:spPr>
        <p:txBody>
          <a:bodyPr vert="horz" lIns="91440" tIns="45720" rIns="91440" bIns="45720" rtlCol="0">
            <a:normAutofit fontScale="90000"/>
          </a:bodyPr>
          <a:lstStyle/>
          <a:p>
            <a:br>
              <a:rPr lang="en-US" sz="2000" b="1" dirty="0"/>
            </a:br>
            <a:br>
              <a:rPr lang="en-US" sz="5100" b="1" dirty="0"/>
            </a:br>
            <a:br>
              <a:rPr lang="en-US" sz="5100" b="1" dirty="0"/>
            </a:br>
            <a:br>
              <a:rPr lang="en-US" sz="5100" b="1" dirty="0"/>
            </a:br>
            <a:br>
              <a:rPr lang="en-US" sz="5400" dirty="0"/>
            </a:br>
            <a:endParaRPr lang="en-US" sz="5100" dirty="0">
              <a:latin typeface="Aptos"/>
            </a:endParaRPr>
          </a:p>
          <a:p>
            <a:pPr algn="l"/>
            <a:endParaRPr lang="en-US" sz="5100" b="1" kern="1200" dirty="0"/>
          </a:p>
        </p:txBody>
      </p:sp>
      <p:sp>
        <p:nvSpPr>
          <p:cNvPr id="3" name="Subtitle 2"/>
          <p:cNvSpPr>
            <a:spLocks noGrp="1"/>
          </p:cNvSpPr>
          <p:nvPr>
            <p:ph type="subTitle" idx="1"/>
          </p:nvPr>
        </p:nvSpPr>
        <p:spPr>
          <a:xfrm>
            <a:off x="298925" y="1773512"/>
            <a:ext cx="6314526" cy="3393911"/>
          </a:xfrm>
        </p:spPr>
        <p:txBody>
          <a:bodyPr vert="horz" lIns="91440" tIns="45720" rIns="91440" bIns="45720" rtlCol="0" anchor="t">
            <a:noAutofit/>
          </a:bodyPr>
          <a:lstStyle/>
          <a:p>
            <a:pPr algn="l">
              <a:spcAft>
                <a:spcPts val="600"/>
              </a:spcAft>
            </a:pPr>
            <a:r>
              <a:rPr lang="en-US" sz="1800" b="1" u="sng" cap="all" dirty="0">
                <a:solidFill>
                  <a:schemeClr val="tx1">
                    <a:lumMod val="95000"/>
                  </a:schemeClr>
                </a:solidFill>
              </a:rPr>
              <a:t>Presented By</a:t>
            </a:r>
            <a:r>
              <a:rPr lang="en-US" sz="1800" b="1" cap="all" dirty="0">
                <a:solidFill>
                  <a:schemeClr val="tx1">
                    <a:lumMod val="95000"/>
                  </a:schemeClr>
                </a:solidFill>
              </a:rPr>
              <a:t>: Vikrant Singh </a:t>
            </a:r>
          </a:p>
          <a:p>
            <a:pPr algn="l">
              <a:spcAft>
                <a:spcPts val="600"/>
              </a:spcAft>
            </a:pPr>
            <a:r>
              <a:rPr lang="en-US" sz="1800" b="1" u="sng" cap="all" dirty="0">
                <a:solidFill>
                  <a:schemeClr val="tx1">
                    <a:lumMod val="95000"/>
                  </a:schemeClr>
                </a:solidFill>
              </a:rPr>
              <a:t>Student Name</a:t>
            </a:r>
            <a:r>
              <a:rPr lang="en-US" sz="1800" b="1" cap="all" dirty="0">
                <a:solidFill>
                  <a:schemeClr val="tx1">
                    <a:lumMod val="95000"/>
                  </a:schemeClr>
                </a:solidFill>
              </a:rPr>
              <a:t>: VIKRANT Singh</a:t>
            </a:r>
          </a:p>
          <a:p>
            <a:pPr algn="l">
              <a:spcAft>
                <a:spcPts val="600"/>
              </a:spcAft>
            </a:pPr>
            <a:r>
              <a:rPr lang="en-US" sz="1800" b="1" u="sng" cap="all" dirty="0">
                <a:solidFill>
                  <a:schemeClr val="tx1">
                    <a:lumMod val="95000"/>
                  </a:schemeClr>
                </a:solidFill>
              </a:rPr>
              <a:t>College Name</a:t>
            </a:r>
            <a:r>
              <a:rPr lang="en-US" sz="1800" b="1" cap="all" dirty="0">
                <a:solidFill>
                  <a:schemeClr val="tx1">
                    <a:lumMod val="95000"/>
                  </a:schemeClr>
                </a:solidFill>
              </a:rPr>
              <a:t>: university institute of engineering Technology ,Kathua</a:t>
            </a:r>
          </a:p>
          <a:p>
            <a:pPr algn="l">
              <a:spcAft>
                <a:spcPts val="600"/>
              </a:spcAft>
            </a:pPr>
            <a:r>
              <a:rPr lang="en-US" sz="1800" b="1" u="sng" cap="all" dirty="0">
                <a:solidFill>
                  <a:schemeClr val="tx1">
                    <a:lumMod val="95000"/>
                  </a:schemeClr>
                </a:solidFill>
              </a:rPr>
              <a:t>Department</a:t>
            </a:r>
            <a:r>
              <a:rPr lang="en-US" sz="1800" b="1" i="1" cap="all" dirty="0">
                <a:solidFill>
                  <a:schemeClr val="tx1"/>
                </a:solidFill>
              </a:rPr>
              <a:t>: Computer  Science(cse)</a:t>
            </a:r>
          </a:p>
          <a:p>
            <a:pPr algn="l">
              <a:spcAft>
                <a:spcPts val="600"/>
              </a:spcAft>
            </a:pPr>
            <a:r>
              <a:rPr lang="en-US" sz="1800" b="1" i="1" u="sng" cap="all" dirty="0">
                <a:solidFill>
                  <a:schemeClr val="tx1"/>
                </a:solidFill>
              </a:rPr>
              <a:t>Email ID: </a:t>
            </a:r>
            <a:r>
              <a:rPr lang="en-US" sz="1800" b="1" i="1" cap="all" dirty="0">
                <a:solidFill>
                  <a:schemeClr val="tx1"/>
                </a:solidFill>
                <a:hlinkClick r:id="rId2">
                  <a:extLst>
                    <a:ext uri="{A12FA001-AC4F-418D-AE19-62706E023703}">
                      <ahyp:hlinkClr xmlns:ahyp="http://schemas.microsoft.com/office/drawing/2018/hyperlinkcolor" val="tx"/>
                    </a:ext>
                  </a:extLst>
                </a:hlinkClick>
              </a:rPr>
              <a:t>RAJPUTVIKRANT977@GMAIL.COM</a:t>
            </a:r>
            <a:endParaRPr lang="en-US" sz="1800" b="1" cap="all" dirty="0">
              <a:solidFill>
                <a:schemeClr val="tx1"/>
              </a:solidFill>
            </a:endParaRPr>
          </a:p>
          <a:p>
            <a:pPr algn="l">
              <a:spcAft>
                <a:spcPts val="600"/>
              </a:spcAft>
            </a:pPr>
            <a:r>
              <a:rPr lang="en-US" sz="1800" b="1" u="sng" cap="all" dirty="0">
                <a:solidFill>
                  <a:schemeClr val="tx1">
                    <a:lumMod val="95000"/>
                  </a:schemeClr>
                </a:solidFill>
              </a:rPr>
              <a:t>AICTE Student ID</a:t>
            </a:r>
            <a:r>
              <a:rPr lang="en-US" sz="1800" b="1" cap="all" dirty="0">
                <a:solidFill>
                  <a:schemeClr val="tx1">
                    <a:lumMod val="95000"/>
                  </a:schemeClr>
                </a:solidFill>
              </a:rPr>
              <a:t>: </a:t>
            </a:r>
            <a:r>
              <a:rPr lang="en-IN" sz="1800" b="1" dirty="0">
                <a:solidFill>
                  <a:schemeClr val="tx1">
                    <a:lumMod val="95000"/>
                  </a:schemeClr>
                </a:solidFill>
              </a:rPr>
              <a:t> STU681ba476772821746642038</a:t>
            </a:r>
            <a:endParaRPr lang="en-US" sz="1800" b="1" dirty="0">
              <a:solidFill>
                <a:schemeClr val="tx1">
                  <a:lumMod val="95000"/>
                </a:schemeClr>
              </a:solidFill>
            </a:endParaRPr>
          </a:p>
        </p:txBody>
      </p:sp>
      <p:sp>
        <p:nvSpPr>
          <p:cNvPr id="9" name="TextBox 8">
            <a:extLst>
              <a:ext uri="{FF2B5EF4-FFF2-40B4-BE49-F238E27FC236}">
                <a16:creationId xmlns:a16="http://schemas.microsoft.com/office/drawing/2014/main" id="{89CCC79B-CD7C-848C-0743-CF2F598775D6}"/>
              </a:ext>
            </a:extLst>
          </p:cNvPr>
          <p:cNvSpPr txBox="1"/>
          <p:nvPr/>
        </p:nvSpPr>
        <p:spPr>
          <a:xfrm>
            <a:off x="200721" y="0"/>
            <a:ext cx="7304050" cy="1538883"/>
          </a:xfrm>
          <a:prstGeom prst="rect">
            <a:avLst/>
          </a:prstGeom>
          <a:noFill/>
        </p:spPr>
        <p:txBody>
          <a:bodyPr wrap="square" rtlCol="0">
            <a:spAutoFit/>
          </a:bodyPr>
          <a:lstStyle/>
          <a:p>
            <a:r>
              <a:rPr lang="en-IN" sz="6600" b="1" dirty="0"/>
              <a:t>PhishNetGuard</a:t>
            </a:r>
          </a:p>
          <a:p>
            <a:r>
              <a:rPr lang="en-IN" sz="2800" dirty="0"/>
              <a:t>A  PHISHING  WEBSITE  DETECTION  SYSTEM</a:t>
            </a:r>
          </a:p>
        </p:txBody>
      </p:sp>
      <p:pic>
        <p:nvPicPr>
          <p:cNvPr id="11" name="Picture 10">
            <a:extLst>
              <a:ext uri="{FF2B5EF4-FFF2-40B4-BE49-F238E27FC236}">
                <a16:creationId xmlns:a16="http://schemas.microsoft.com/office/drawing/2014/main" id="{D3E707F5-9D70-3365-98D5-9626BB80FA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8445" y="265814"/>
            <a:ext cx="4687229" cy="5752213"/>
          </a:xfrm>
          <a:prstGeom prst="rect">
            <a:avLst/>
          </a:prstGeom>
        </p:spPr>
      </p:pic>
      <mc:AlternateContent xmlns:mc="http://schemas.openxmlformats.org/markup-compatibility/2006">
        <mc:Choice xmlns:p14="http://schemas.microsoft.com/office/powerpoint/2010/main" Requires="p14">
          <p:contentPart p14:bwMode="auto" r:id="rId4">
            <p14:nvContentPartPr>
              <p14:cNvPr id="12" name="Ink 11">
                <a:extLst>
                  <a:ext uri="{FF2B5EF4-FFF2-40B4-BE49-F238E27FC236}">
                    <a16:creationId xmlns:a16="http://schemas.microsoft.com/office/drawing/2014/main" id="{8D300A9F-0B5B-85CF-C0A3-F1A63C346CA6}"/>
                  </a:ext>
                </a:extLst>
              </p14:cNvPr>
              <p14:cNvContentPartPr/>
              <p14:nvPr/>
            </p14:nvContentPartPr>
            <p14:xfrm>
              <a:off x="10314" y="1565104"/>
              <a:ext cx="6772320" cy="360"/>
            </p14:xfrm>
          </p:contentPart>
        </mc:Choice>
        <mc:Fallback>
          <p:pic>
            <p:nvPicPr>
              <p:cNvPr id="12" name="Ink 11">
                <a:extLst>
                  <a:ext uri="{FF2B5EF4-FFF2-40B4-BE49-F238E27FC236}">
                    <a16:creationId xmlns:a16="http://schemas.microsoft.com/office/drawing/2014/main" id="{8D300A9F-0B5B-85CF-C0A3-F1A63C346CA6}"/>
                  </a:ext>
                </a:extLst>
              </p:cNvPr>
              <p:cNvPicPr/>
              <p:nvPr/>
            </p:nvPicPr>
            <p:blipFill>
              <a:blip r:embed="rId5"/>
              <a:stretch>
                <a:fillRect/>
              </a:stretch>
            </p:blipFill>
            <p:spPr>
              <a:xfrm>
                <a:off x="1674" y="1556104"/>
                <a:ext cx="6789960" cy="18000"/>
              </a:xfrm>
              <a:prstGeom prst="rect">
                <a:avLst/>
              </a:prstGeom>
            </p:spPr>
          </p:pic>
        </mc:Fallback>
      </mc:AlternateContent>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577E8C5-A0CA-E141-C88D-A9EA9CDC4C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AFCBA-B029-04AF-E309-48506A262F8B}"/>
              </a:ext>
            </a:extLst>
          </p:cNvPr>
          <p:cNvSpPr>
            <a:spLocks noGrp="1"/>
          </p:cNvSpPr>
          <p:nvPr>
            <p:ph type="title"/>
          </p:nvPr>
        </p:nvSpPr>
        <p:spPr>
          <a:xfrm>
            <a:off x="1097280" y="-467832"/>
            <a:ext cx="9556543" cy="1594884"/>
          </a:xfrm>
        </p:spPr>
        <p:txBody>
          <a:bodyPr>
            <a:normAutofit/>
          </a:bodyPr>
          <a:lstStyle/>
          <a:p>
            <a:r>
              <a:rPr lang="en-US" sz="4000" b="1" cap="all" dirty="0">
                <a:latin typeface="Arial"/>
                <a:cs typeface="Arial"/>
              </a:rPr>
              <a:t>COMPARISON BETWEEN FEATURE AND SCALED DATA</a:t>
            </a:r>
            <a:endParaRPr lang="en-US" sz="4000" dirty="0"/>
          </a:p>
        </p:txBody>
      </p:sp>
      <p:sp>
        <p:nvSpPr>
          <p:cNvPr id="3" name="Content Placeholder 2">
            <a:extLst>
              <a:ext uri="{FF2B5EF4-FFF2-40B4-BE49-F238E27FC236}">
                <a16:creationId xmlns:a16="http://schemas.microsoft.com/office/drawing/2014/main" id="{02495108-367A-11F2-0283-CEF8DCF64A84}"/>
              </a:ext>
            </a:extLst>
          </p:cNvPr>
          <p:cNvSpPr>
            <a:spLocks noGrp="1"/>
          </p:cNvSpPr>
          <p:nvPr>
            <p:ph idx="1"/>
          </p:nvPr>
        </p:nvSpPr>
        <p:spPr>
          <a:xfrm>
            <a:off x="838200" y="1929384"/>
            <a:ext cx="10515600" cy="4251960"/>
          </a:xfrm>
        </p:spPr>
        <p:txBody>
          <a:bodyPr vert="horz" lIns="91440" tIns="45720" rIns="91440" bIns="45720" rtlCol="0">
            <a:normAutofit/>
          </a:bodyPr>
          <a:lstStyle/>
          <a:p>
            <a:pPr marL="0" indent="0">
              <a:spcBef>
                <a:spcPct val="20000"/>
              </a:spcBef>
              <a:spcAft>
                <a:spcPts val="600"/>
              </a:spcAft>
              <a:buNone/>
            </a:pPr>
            <a:endParaRPr lang="en-US" sz="2200" dirty="0">
              <a:latin typeface="Franklin Gothic Book"/>
            </a:endParaRPr>
          </a:p>
          <a:p>
            <a:pPr marL="0" indent="0">
              <a:buNone/>
            </a:pPr>
            <a:endParaRPr lang="en-GB" sz="2200" dirty="0"/>
          </a:p>
        </p:txBody>
      </p:sp>
      <p:pic>
        <p:nvPicPr>
          <p:cNvPr id="4" name="Picture 3">
            <a:extLst>
              <a:ext uri="{FF2B5EF4-FFF2-40B4-BE49-F238E27FC236}">
                <a16:creationId xmlns:a16="http://schemas.microsoft.com/office/drawing/2014/main" id="{AF48346F-BC87-6C85-843C-5078E63E5AC8}"/>
              </a:ext>
            </a:extLst>
          </p:cNvPr>
          <p:cNvPicPr>
            <a:picLocks noChangeAspect="1"/>
          </p:cNvPicPr>
          <p:nvPr/>
        </p:nvPicPr>
        <p:blipFill>
          <a:blip r:embed="rId2"/>
          <a:stretch>
            <a:fillRect/>
          </a:stretch>
        </p:blipFill>
        <p:spPr>
          <a:xfrm>
            <a:off x="731055" y="1414130"/>
            <a:ext cx="10729890" cy="4890977"/>
          </a:xfrm>
          <a:prstGeom prst="rect">
            <a:avLst/>
          </a:prstGeom>
        </p:spPr>
      </p:pic>
      <mc:AlternateContent xmlns:mc="http://schemas.openxmlformats.org/markup-compatibility/2006">
        <mc:Choice xmlns:p14="http://schemas.microsoft.com/office/powerpoint/2010/main" Requires="p14">
          <p:contentPart p14:bwMode="auto" r:id="rId3">
            <p14:nvContentPartPr>
              <p14:cNvPr id="19" name="Ink 18">
                <a:extLst>
                  <a:ext uri="{FF2B5EF4-FFF2-40B4-BE49-F238E27FC236}">
                    <a16:creationId xmlns:a16="http://schemas.microsoft.com/office/drawing/2014/main" id="{3A12B8F9-87F4-AB8F-E9E8-6A5F8E8DA772}"/>
                  </a:ext>
                </a:extLst>
              </p14:cNvPr>
              <p14:cNvContentPartPr/>
              <p14:nvPr/>
            </p14:nvContentPartPr>
            <p14:xfrm>
              <a:off x="940722" y="1205347"/>
              <a:ext cx="10755000" cy="360"/>
            </p14:xfrm>
          </p:contentPart>
        </mc:Choice>
        <mc:Fallback>
          <p:pic>
            <p:nvPicPr>
              <p:cNvPr id="19" name="Ink 18">
                <a:extLst>
                  <a:ext uri="{FF2B5EF4-FFF2-40B4-BE49-F238E27FC236}">
                    <a16:creationId xmlns:a16="http://schemas.microsoft.com/office/drawing/2014/main" id="{3A12B8F9-87F4-AB8F-E9E8-6A5F8E8DA772}"/>
                  </a:ext>
                </a:extLst>
              </p:cNvPr>
              <p:cNvPicPr/>
              <p:nvPr/>
            </p:nvPicPr>
            <p:blipFill>
              <a:blip r:embed="rId4"/>
              <a:stretch>
                <a:fillRect/>
              </a:stretch>
            </p:blipFill>
            <p:spPr>
              <a:xfrm>
                <a:off x="932082" y="1196347"/>
                <a:ext cx="10772640" cy="18000"/>
              </a:xfrm>
              <a:prstGeom prst="rect">
                <a:avLst/>
              </a:prstGeom>
            </p:spPr>
          </p:pic>
        </mc:Fallback>
      </mc:AlternateContent>
    </p:spTree>
    <p:extLst>
      <p:ext uri="{BB962C8B-B14F-4D97-AF65-F5344CB8AC3E}">
        <p14:creationId xmlns:p14="http://schemas.microsoft.com/office/powerpoint/2010/main" val="2623339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DA971C5-3D2B-6C29-D609-82CD5789A4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A11D20-45CA-BBE9-6490-9C505D178261}"/>
              </a:ext>
            </a:extLst>
          </p:cNvPr>
          <p:cNvSpPr>
            <a:spLocks noGrp="1"/>
          </p:cNvSpPr>
          <p:nvPr>
            <p:ph type="title"/>
          </p:nvPr>
        </p:nvSpPr>
        <p:spPr>
          <a:xfrm>
            <a:off x="1097280" y="-467832"/>
            <a:ext cx="9556543" cy="1594884"/>
          </a:xfrm>
        </p:spPr>
        <p:txBody>
          <a:bodyPr>
            <a:normAutofit/>
          </a:bodyPr>
          <a:lstStyle/>
          <a:p>
            <a:r>
              <a:rPr lang="en-US" sz="4000" b="1" cap="all" dirty="0">
                <a:latin typeface="Arial"/>
                <a:cs typeface="Arial"/>
              </a:rPr>
              <a:t>DEEP LEARNING MODEL EVALUATION</a:t>
            </a:r>
            <a:endParaRPr lang="en-US" sz="4000" dirty="0"/>
          </a:p>
        </p:txBody>
      </p:sp>
      <p:sp>
        <p:nvSpPr>
          <p:cNvPr id="3" name="Content Placeholder 2">
            <a:extLst>
              <a:ext uri="{FF2B5EF4-FFF2-40B4-BE49-F238E27FC236}">
                <a16:creationId xmlns:a16="http://schemas.microsoft.com/office/drawing/2014/main" id="{A00F06E9-76BD-C6F1-840B-A9AB02DCB6FD}"/>
              </a:ext>
            </a:extLst>
          </p:cNvPr>
          <p:cNvSpPr>
            <a:spLocks noGrp="1"/>
          </p:cNvSpPr>
          <p:nvPr>
            <p:ph idx="1"/>
          </p:nvPr>
        </p:nvSpPr>
        <p:spPr>
          <a:xfrm>
            <a:off x="838200" y="1929384"/>
            <a:ext cx="10515600" cy="4251960"/>
          </a:xfrm>
        </p:spPr>
        <p:txBody>
          <a:bodyPr vert="horz" lIns="91440" tIns="45720" rIns="91440" bIns="45720" rtlCol="0">
            <a:normAutofit/>
          </a:bodyPr>
          <a:lstStyle/>
          <a:p>
            <a:pPr marL="0" indent="0">
              <a:spcBef>
                <a:spcPct val="20000"/>
              </a:spcBef>
              <a:spcAft>
                <a:spcPts val="600"/>
              </a:spcAft>
              <a:buNone/>
            </a:pPr>
            <a:endParaRPr lang="en-US" sz="2200" dirty="0">
              <a:latin typeface="Franklin Gothic Book"/>
            </a:endParaRPr>
          </a:p>
          <a:p>
            <a:pPr marL="0" indent="0">
              <a:buNone/>
            </a:pPr>
            <a:endParaRPr lang="en-GB" sz="2200" dirty="0"/>
          </a:p>
        </p:txBody>
      </p:sp>
      <mc:AlternateContent xmlns:mc="http://schemas.openxmlformats.org/markup-compatibility/2006">
        <mc:Choice xmlns:p14="http://schemas.microsoft.com/office/powerpoint/2010/main" Requires="p14">
          <p:contentPart p14:bwMode="auto" r:id="rId2">
            <p14:nvContentPartPr>
              <p14:cNvPr id="19" name="Ink 18">
                <a:extLst>
                  <a:ext uri="{FF2B5EF4-FFF2-40B4-BE49-F238E27FC236}">
                    <a16:creationId xmlns:a16="http://schemas.microsoft.com/office/drawing/2014/main" id="{C5E6C867-9708-0C94-7DEA-8645EC8DCB64}"/>
                  </a:ext>
                </a:extLst>
              </p14:cNvPr>
              <p14:cNvContentPartPr/>
              <p14:nvPr/>
            </p14:nvContentPartPr>
            <p14:xfrm>
              <a:off x="940722" y="1205347"/>
              <a:ext cx="10755000" cy="360"/>
            </p14:xfrm>
          </p:contentPart>
        </mc:Choice>
        <mc:Fallback>
          <p:pic>
            <p:nvPicPr>
              <p:cNvPr id="19" name="Ink 18">
                <a:extLst>
                  <a:ext uri="{FF2B5EF4-FFF2-40B4-BE49-F238E27FC236}">
                    <a16:creationId xmlns:a16="http://schemas.microsoft.com/office/drawing/2014/main" id="{C5E6C867-9708-0C94-7DEA-8645EC8DCB64}"/>
                  </a:ext>
                </a:extLst>
              </p:cNvPr>
              <p:cNvPicPr/>
              <p:nvPr/>
            </p:nvPicPr>
            <p:blipFill>
              <a:blip r:embed="rId3"/>
              <a:stretch>
                <a:fillRect/>
              </a:stretch>
            </p:blipFill>
            <p:spPr>
              <a:xfrm>
                <a:off x="931722" y="1196347"/>
                <a:ext cx="10772640" cy="18000"/>
              </a:xfrm>
              <a:prstGeom prst="rect">
                <a:avLst/>
              </a:prstGeom>
            </p:spPr>
          </p:pic>
        </mc:Fallback>
      </mc:AlternateContent>
      <p:pic>
        <p:nvPicPr>
          <p:cNvPr id="5" name="Picture 4">
            <a:extLst>
              <a:ext uri="{FF2B5EF4-FFF2-40B4-BE49-F238E27FC236}">
                <a16:creationId xmlns:a16="http://schemas.microsoft.com/office/drawing/2014/main" id="{BF22455A-60B2-19AE-8B1B-3FD8B3AD0C18}"/>
              </a:ext>
            </a:extLst>
          </p:cNvPr>
          <p:cNvPicPr>
            <a:picLocks noChangeAspect="1"/>
          </p:cNvPicPr>
          <p:nvPr/>
        </p:nvPicPr>
        <p:blipFill>
          <a:blip r:embed="rId4"/>
          <a:stretch>
            <a:fillRect/>
          </a:stretch>
        </p:blipFill>
        <p:spPr>
          <a:xfrm>
            <a:off x="805370" y="1205347"/>
            <a:ext cx="7316972" cy="4988487"/>
          </a:xfrm>
          <a:prstGeom prst="rect">
            <a:avLst/>
          </a:prstGeom>
        </p:spPr>
      </p:pic>
      <p:pic>
        <p:nvPicPr>
          <p:cNvPr id="6" name="Picture 5">
            <a:extLst>
              <a:ext uri="{FF2B5EF4-FFF2-40B4-BE49-F238E27FC236}">
                <a16:creationId xmlns:a16="http://schemas.microsoft.com/office/drawing/2014/main" id="{0057ADA4-4A86-7B2F-0C9F-D74CB5D9176D}"/>
              </a:ext>
            </a:extLst>
          </p:cNvPr>
          <p:cNvPicPr>
            <a:picLocks noChangeAspect="1"/>
          </p:cNvPicPr>
          <p:nvPr/>
        </p:nvPicPr>
        <p:blipFill>
          <a:blip r:embed="rId5"/>
          <a:stretch>
            <a:fillRect/>
          </a:stretch>
        </p:blipFill>
        <p:spPr>
          <a:xfrm>
            <a:off x="8155172" y="1205347"/>
            <a:ext cx="3710762" cy="4975997"/>
          </a:xfrm>
          <a:prstGeom prst="rect">
            <a:avLst/>
          </a:prstGeom>
        </p:spPr>
      </p:pic>
      <mc:AlternateContent xmlns:mc="http://schemas.openxmlformats.org/markup-compatibility/2006">
        <mc:Choice xmlns:p14="http://schemas.microsoft.com/office/powerpoint/2010/main" Requires="p14">
          <p:contentPart p14:bwMode="auto" r:id="rId6">
            <p14:nvContentPartPr>
              <p14:cNvPr id="8" name="Ink 7">
                <a:extLst>
                  <a:ext uri="{FF2B5EF4-FFF2-40B4-BE49-F238E27FC236}">
                    <a16:creationId xmlns:a16="http://schemas.microsoft.com/office/drawing/2014/main" id="{27A51EEC-03F7-8D6D-6EFE-6F5AF591CCC6}"/>
                  </a:ext>
                </a:extLst>
              </p14:cNvPr>
              <p14:cNvContentPartPr/>
              <p14:nvPr/>
            </p14:nvContentPartPr>
            <p14:xfrm>
              <a:off x="8129562" y="1213384"/>
              <a:ext cx="360" cy="5092200"/>
            </p14:xfrm>
          </p:contentPart>
        </mc:Choice>
        <mc:Fallback>
          <p:pic>
            <p:nvPicPr>
              <p:cNvPr id="8" name="Ink 7">
                <a:extLst>
                  <a:ext uri="{FF2B5EF4-FFF2-40B4-BE49-F238E27FC236}">
                    <a16:creationId xmlns:a16="http://schemas.microsoft.com/office/drawing/2014/main" id="{27A51EEC-03F7-8D6D-6EFE-6F5AF591CCC6}"/>
                  </a:ext>
                </a:extLst>
              </p:cNvPr>
              <p:cNvPicPr/>
              <p:nvPr/>
            </p:nvPicPr>
            <p:blipFill>
              <a:blip r:embed="rId7"/>
              <a:stretch>
                <a:fillRect/>
              </a:stretch>
            </p:blipFill>
            <p:spPr>
              <a:xfrm>
                <a:off x="8120922" y="1204384"/>
                <a:ext cx="18000" cy="5109840"/>
              </a:xfrm>
              <a:prstGeom prst="rect">
                <a:avLst/>
              </a:prstGeom>
            </p:spPr>
          </p:pic>
        </mc:Fallback>
      </mc:AlternateContent>
    </p:spTree>
    <p:extLst>
      <p:ext uri="{BB962C8B-B14F-4D97-AF65-F5344CB8AC3E}">
        <p14:creationId xmlns:p14="http://schemas.microsoft.com/office/powerpoint/2010/main" val="385481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60A8E94-D8F0-5597-5E30-C8416F444C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404856-3144-9DAC-F1F8-BB2C640A3CEC}"/>
              </a:ext>
            </a:extLst>
          </p:cNvPr>
          <p:cNvSpPr>
            <a:spLocks noGrp="1"/>
          </p:cNvSpPr>
          <p:nvPr>
            <p:ph type="title"/>
          </p:nvPr>
        </p:nvSpPr>
        <p:spPr>
          <a:xfrm>
            <a:off x="1097280" y="-467832"/>
            <a:ext cx="9556543" cy="1594884"/>
          </a:xfrm>
        </p:spPr>
        <p:txBody>
          <a:bodyPr>
            <a:normAutofit/>
          </a:bodyPr>
          <a:lstStyle/>
          <a:p>
            <a:r>
              <a:rPr lang="en-US" sz="4000" b="1" cap="all" dirty="0">
                <a:latin typeface="Arial"/>
                <a:cs typeface="Arial"/>
              </a:rPr>
              <a:t>FINAL COMPARISON BETWEEN THE MODEL</a:t>
            </a:r>
            <a:endParaRPr lang="en-US" sz="4000" dirty="0"/>
          </a:p>
        </p:txBody>
      </p:sp>
      <p:sp>
        <p:nvSpPr>
          <p:cNvPr id="3" name="Content Placeholder 2">
            <a:extLst>
              <a:ext uri="{FF2B5EF4-FFF2-40B4-BE49-F238E27FC236}">
                <a16:creationId xmlns:a16="http://schemas.microsoft.com/office/drawing/2014/main" id="{6D81BA62-A319-A873-3F36-B11B13B6007A}"/>
              </a:ext>
            </a:extLst>
          </p:cNvPr>
          <p:cNvSpPr>
            <a:spLocks noGrp="1"/>
          </p:cNvSpPr>
          <p:nvPr>
            <p:ph idx="1"/>
          </p:nvPr>
        </p:nvSpPr>
        <p:spPr>
          <a:xfrm>
            <a:off x="838200" y="1929384"/>
            <a:ext cx="10515600" cy="4251960"/>
          </a:xfrm>
        </p:spPr>
        <p:txBody>
          <a:bodyPr vert="horz" lIns="91440" tIns="45720" rIns="91440" bIns="45720" rtlCol="0">
            <a:normAutofit/>
          </a:bodyPr>
          <a:lstStyle/>
          <a:p>
            <a:pPr marL="0" indent="0">
              <a:spcBef>
                <a:spcPct val="20000"/>
              </a:spcBef>
              <a:spcAft>
                <a:spcPts val="600"/>
              </a:spcAft>
              <a:buNone/>
            </a:pPr>
            <a:endParaRPr lang="en-US" sz="2200" dirty="0">
              <a:latin typeface="Franklin Gothic Book"/>
            </a:endParaRPr>
          </a:p>
          <a:p>
            <a:pPr marL="0" indent="0">
              <a:buNone/>
            </a:pPr>
            <a:endParaRPr lang="en-GB" sz="2200" dirty="0"/>
          </a:p>
        </p:txBody>
      </p:sp>
      <mc:AlternateContent xmlns:mc="http://schemas.openxmlformats.org/markup-compatibility/2006">
        <mc:Choice xmlns:p14="http://schemas.microsoft.com/office/powerpoint/2010/main" Requires="p14">
          <p:contentPart p14:bwMode="auto" r:id="rId2">
            <p14:nvContentPartPr>
              <p14:cNvPr id="19" name="Ink 18">
                <a:extLst>
                  <a:ext uri="{FF2B5EF4-FFF2-40B4-BE49-F238E27FC236}">
                    <a16:creationId xmlns:a16="http://schemas.microsoft.com/office/drawing/2014/main" id="{9846607C-F468-08B1-A3E4-F1C52A556955}"/>
                  </a:ext>
                </a:extLst>
              </p14:cNvPr>
              <p14:cNvContentPartPr/>
              <p14:nvPr/>
            </p14:nvContentPartPr>
            <p14:xfrm>
              <a:off x="940722" y="1205347"/>
              <a:ext cx="10755000" cy="360"/>
            </p14:xfrm>
          </p:contentPart>
        </mc:Choice>
        <mc:Fallback>
          <p:pic>
            <p:nvPicPr>
              <p:cNvPr id="19" name="Ink 18">
                <a:extLst>
                  <a:ext uri="{FF2B5EF4-FFF2-40B4-BE49-F238E27FC236}">
                    <a16:creationId xmlns:a16="http://schemas.microsoft.com/office/drawing/2014/main" id="{9846607C-F468-08B1-A3E4-F1C52A556955}"/>
                  </a:ext>
                </a:extLst>
              </p:cNvPr>
              <p:cNvPicPr/>
              <p:nvPr/>
            </p:nvPicPr>
            <p:blipFill>
              <a:blip r:embed="rId3"/>
              <a:stretch>
                <a:fillRect/>
              </a:stretch>
            </p:blipFill>
            <p:spPr>
              <a:xfrm>
                <a:off x="931722" y="1196347"/>
                <a:ext cx="107726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8" name="Ink 7">
                <a:extLst>
                  <a:ext uri="{FF2B5EF4-FFF2-40B4-BE49-F238E27FC236}">
                    <a16:creationId xmlns:a16="http://schemas.microsoft.com/office/drawing/2014/main" id="{D70B84FA-F4C8-F8B9-A5AE-F9842DBAA17E}"/>
                  </a:ext>
                </a:extLst>
              </p14:cNvPr>
              <p14:cNvContentPartPr/>
              <p14:nvPr/>
            </p14:nvContentPartPr>
            <p14:xfrm>
              <a:off x="8129562" y="1213384"/>
              <a:ext cx="360" cy="5092200"/>
            </p14:xfrm>
          </p:contentPart>
        </mc:Choice>
        <mc:Fallback>
          <p:pic>
            <p:nvPicPr>
              <p:cNvPr id="8" name="Ink 7">
                <a:extLst>
                  <a:ext uri="{FF2B5EF4-FFF2-40B4-BE49-F238E27FC236}">
                    <a16:creationId xmlns:a16="http://schemas.microsoft.com/office/drawing/2014/main" id="{D70B84FA-F4C8-F8B9-A5AE-F9842DBAA17E}"/>
                  </a:ext>
                </a:extLst>
              </p:cNvPr>
              <p:cNvPicPr/>
              <p:nvPr/>
            </p:nvPicPr>
            <p:blipFill>
              <a:blip r:embed="rId5"/>
              <a:stretch>
                <a:fillRect/>
              </a:stretch>
            </p:blipFill>
            <p:spPr>
              <a:xfrm>
                <a:off x="8120562" y="1204384"/>
                <a:ext cx="18000" cy="5109840"/>
              </a:xfrm>
              <a:prstGeom prst="rect">
                <a:avLst/>
              </a:prstGeom>
            </p:spPr>
          </p:pic>
        </mc:Fallback>
      </mc:AlternateContent>
      <p:pic>
        <p:nvPicPr>
          <p:cNvPr id="4" name="Picture 3">
            <a:extLst>
              <a:ext uri="{FF2B5EF4-FFF2-40B4-BE49-F238E27FC236}">
                <a16:creationId xmlns:a16="http://schemas.microsoft.com/office/drawing/2014/main" id="{0C95CFC2-50E8-D3E1-9216-A51F5A9C4CF9}"/>
              </a:ext>
            </a:extLst>
          </p:cNvPr>
          <p:cNvPicPr>
            <a:picLocks noChangeAspect="1"/>
          </p:cNvPicPr>
          <p:nvPr/>
        </p:nvPicPr>
        <p:blipFill>
          <a:blip r:embed="rId6"/>
          <a:stretch>
            <a:fillRect/>
          </a:stretch>
        </p:blipFill>
        <p:spPr>
          <a:xfrm>
            <a:off x="838200" y="1214239"/>
            <a:ext cx="10755000" cy="4967105"/>
          </a:xfrm>
          <a:prstGeom prst="rect">
            <a:avLst/>
          </a:prstGeom>
        </p:spPr>
      </p:pic>
    </p:spTree>
    <p:extLst>
      <p:ext uri="{BB962C8B-B14F-4D97-AF65-F5344CB8AC3E}">
        <p14:creationId xmlns:p14="http://schemas.microsoft.com/office/powerpoint/2010/main" val="38294800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CBB4AC8-9FF9-13A6-1B1D-6022ADF0AC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F57D61-8E2C-0D71-47F3-6C6CEBB06ECA}"/>
              </a:ext>
            </a:extLst>
          </p:cNvPr>
          <p:cNvSpPr>
            <a:spLocks noGrp="1"/>
          </p:cNvSpPr>
          <p:nvPr>
            <p:ph type="title"/>
          </p:nvPr>
        </p:nvSpPr>
        <p:spPr>
          <a:xfrm>
            <a:off x="1097280" y="-467832"/>
            <a:ext cx="9556543" cy="1594884"/>
          </a:xfrm>
        </p:spPr>
        <p:txBody>
          <a:bodyPr>
            <a:normAutofit/>
          </a:bodyPr>
          <a:lstStyle/>
          <a:p>
            <a:r>
              <a:rPr lang="en-US" sz="4000" b="1" cap="all" dirty="0">
                <a:latin typeface="Arial"/>
                <a:cs typeface="Arial"/>
              </a:rPr>
              <a:t>FINAL COMPARISON BETWEEN THE MODEL</a:t>
            </a:r>
            <a:endParaRPr lang="en-US" sz="4000" dirty="0"/>
          </a:p>
        </p:txBody>
      </p:sp>
      <p:sp>
        <p:nvSpPr>
          <p:cNvPr id="3" name="Content Placeholder 2">
            <a:extLst>
              <a:ext uri="{FF2B5EF4-FFF2-40B4-BE49-F238E27FC236}">
                <a16:creationId xmlns:a16="http://schemas.microsoft.com/office/drawing/2014/main" id="{919B2F8C-124D-9B61-622A-6B18CEF5EDC2}"/>
              </a:ext>
            </a:extLst>
          </p:cNvPr>
          <p:cNvSpPr>
            <a:spLocks noGrp="1"/>
          </p:cNvSpPr>
          <p:nvPr>
            <p:ph idx="1"/>
          </p:nvPr>
        </p:nvSpPr>
        <p:spPr>
          <a:xfrm>
            <a:off x="838200" y="1929384"/>
            <a:ext cx="10515600" cy="4251960"/>
          </a:xfrm>
        </p:spPr>
        <p:txBody>
          <a:bodyPr vert="horz" lIns="91440" tIns="45720" rIns="91440" bIns="45720" rtlCol="0">
            <a:normAutofit/>
          </a:bodyPr>
          <a:lstStyle/>
          <a:p>
            <a:pPr marL="0" indent="0">
              <a:spcBef>
                <a:spcPct val="20000"/>
              </a:spcBef>
              <a:spcAft>
                <a:spcPts val="600"/>
              </a:spcAft>
              <a:buNone/>
            </a:pPr>
            <a:endParaRPr lang="en-US" sz="2200" dirty="0">
              <a:latin typeface="Franklin Gothic Book"/>
            </a:endParaRPr>
          </a:p>
          <a:p>
            <a:pPr marL="0" indent="0">
              <a:buNone/>
            </a:pPr>
            <a:endParaRPr lang="en-GB" sz="2200" dirty="0"/>
          </a:p>
        </p:txBody>
      </p:sp>
      <mc:AlternateContent xmlns:mc="http://schemas.openxmlformats.org/markup-compatibility/2006">
        <mc:Choice xmlns:p14="http://schemas.microsoft.com/office/powerpoint/2010/main" Requires="p14">
          <p:contentPart p14:bwMode="auto" r:id="rId2">
            <p14:nvContentPartPr>
              <p14:cNvPr id="19" name="Ink 18">
                <a:extLst>
                  <a:ext uri="{FF2B5EF4-FFF2-40B4-BE49-F238E27FC236}">
                    <a16:creationId xmlns:a16="http://schemas.microsoft.com/office/drawing/2014/main" id="{3385A4D7-E277-D646-33A6-7FF1D4EB4FF3}"/>
                  </a:ext>
                </a:extLst>
              </p14:cNvPr>
              <p14:cNvContentPartPr/>
              <p14:nvPr/>
            </p14:nvContentPartPr>
            <p14:xfrm>
              <a:off x="940722" y="1205347"/>
              <a:ext cx="10755000" cy="360"/>
            </p14:xfrm>
          </p:contentPart>
        </mc:Choice>
        <mc:Fallback>
          <p:pic>
            <p:nvPicPr>
              <p:cNvPr id="19" name="Ink 18">
                <a:extLst>
                  <a:ext uri="{FF2B5EF4-FFF2-40B4-BE49-F238E27FC236}">
                    <a16:creationId xmlns:a16="http://schemas.microsoft.com/office/drawing/2014/main" id="{3385A4D7-E277-D646-33A6-7FF1D4EB4FF3}"/>
                  </a:ext>
                </a:extLst>
              </p:cNvPr>
              <p:cNvPicPr/>
              <p:nvPr/>
            </p:nvPicPr>
            <p:blipFill>
              <a:blip r:embed="rId3"/>
              <a:stretch>
                <a:fillRect/>
              </a:stretch>
            </p:blipFill>
            <p:spPr>
              <a:xfrm>
                <a:off x="931722" y="1196347"/>
                <a:ext cx="1077264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8" name="Ink 7">
                <a:extLst>
                  <a:ext uri="{FF2B5EF4-FFF2-40B4-BE49-F238E27FC236}">
                    <a16:creationId xmlns:a16="http://schemas.microsoft.com/office/drawing/2014/main" id="{1DAE5AA2-97BB-2E32-FBEB-CA5DDD6EEB41}"/>
                  </a:ext>
                </a:extLst>
              </p14:cNvPr>
              <p14:cNvContentPartPr/>
              <p14:nvPr/>
            </p14:nvContentPartPr>
            <p14:xfrm>
              <a:off x="8129562" y="1213384"/>
              <a:ext cx="360" cy="5092200"/>
            </p14:xfrm>
          </p:contentPart>
        </mc:Choice>
        <mc:Fallback>
          <p:pic>
            <p:nvPicPr>
              <p:cNvPr id="8" name="Ink 7">
                <a:extLst>
                  <a:ext uri="{FF2B5EF4-FFF2-40B4-BE49-F238E27FC236}">
                    <a16:creationId xmlns:a16="http://schemas.microsoft.com/office/drawing/2014/main" id="{1DAE5AA2-97BB-2E32-FBEB-CA5DDD6EEB41}"/>
                  </a:ext>
                </a:extLst>
              </p:cNvPr>
              <p:cNvPicPr/>
              <p:nvPr/>
            </p:nvPicPr>
            <p:blipFill>
              <a:blip r:embed="rId5"/>
              <a:stretch>
                <a:fillRect/>
              </a:stretch>
            </p:blipFill>
            <p:spPr>
              <a:xfrm>
                <a:off x="8120562" y="1204384"/>
                <a:ext cx="18000" cy="5109840"/>
              </a:xfrm>
              <a:prstGeom prst="rect">
                <a:avLst/>
              </a:prstGeom>
            </p:spPr>
          </p:pic>
        </mc:Fallback>
      </mc:AlternateContent>
      <p:pic>
        <p:nvPicPr>
          <p:cNvPr id="4" name="Picture 3">
            <a:extLst>
              <a:ext uri="{FF2B5EF4-FFF2-40B4-BE49-F238E27FC236}">
                <a16:creationId xmlns:a16="http://schemas.microsoft.com/office/drawing/2014/main" id="{7C8DAAB3-AA4B-B909-CEDF-9B0CD74A1389}"/>
              </a:ext>
            </a:extLst>
          </p:cNvPr>
          <p:cNvPicPr>
            <a:picLocks noChangeAspect="1"/>
          </p:cNvPicPr>
          <p:nvPr/>
        </p:nvPicPr>
        <p:blipFill>
          <a:blip r:embed="rId6"/>
          <a:stretch>
            <a:fillRect/>
          </a:stretch>
        </p:blipFill>
        <p:spPr>
          <a:xfrm>
            <a:off x="838200" y="1214239"/>
            <a:ext cx="10755000" cy="4967105"/>
          </a:xfrm>
          <a:prstGeom prst="rect">
            <a:avLst/>
          </a:prstGeom>
        </p:spPr>
      </p:pic>
    </p:spTree>
    <p:extLst>
      <p:ext uri="{BB962C8B-B14F-4D97-AF65-F5344CB8AC3E}">
        <p14:creationId xmlns:p14="http://schemas.microsoft.com/office/powerpoint/2010/main" val="3917383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D7BEC-26CE-96DB-DC10-B2897FA510E0}"/>
              </a:ext>
            </a:extLst>
          </p:cNvPr>
          <p:cNvSpPr>
            <a:spLocks noGrp="1"/>
          </p:cNvSpPr>
          <p:nvPr>
            <p:ph type="title"/>
          </p:nvPr>
        </p:nvSpPr>
        <p:spPr/>
        <p:txBody>
          <a:bodyPr>
            <a:normAutofit/>
          </a:bodyPr>
          <a:lstStyle/>
          <a:p>
            <a:r>
              <a:rPr lang="en-US" sz="5400" b="1" cap="all" dirty="0">
                <a:latin typeface="Arial"/>
                <a:cs typeface="Arial"/>
              </a:rPr>
              <a:t>Societal impact</a:t>
            </a:r>
            <a:endParaRPr lang="en-US" sz="5400" dirty="0"/>
          </a:p>
        </p:txBody>
      </p:sp>
      <p:sp>
        <p:nvSpPr>
          <p:cNvPr id="3" name="Content Placeholder 2">
            <a:extLst>
              <a:ext uri="{FF2B5EF4-FFF2-40B4-BE49-F238E27FC236}">
                <a16:creationId xmlns:a16="http://schemas.microsoft.com/office/drawing/2014/main" id="{5E6198D1-2392-A218-1A4C-10F40FCB8253}"/>
              </a:ext>
            </a:extLst>
          </p:cNvPr>
          <p:cNvSpPr>
            <a:spLocks noGrp="1"/>
          </p:cNvSpPr>
          <p:nvPr>
            <p:ph idx="1"/>
          </p:nvPr>
        </p:nvSpPr>
        <p:spPr>
          <a:xfrm>
            <a:off x="838200" y="1929384"/>
            <a:ext cx="10515600" cy="4173704"/>
          </a:xfrm>
        </p:spPr>
        <p:txBody>
          <a:bodyPr vert="horz" lIns="91440" tIns="45720" rIns="91440" bIns="45720" rtlCol="0" anchor="t">
            <a:normAutofit/>
          </a:bodyPr>
          <a:lstStyle/>
          <a:p>
            <a:pPr marL="0" indent="0">
              <a:buNone/>
            </a:pPr>
            <a:endParaRPr lang="en-IN" sz="2200" u="sng" dirty="0">
              <a:solidFill>
                <a:srgbClr val="0070C0"/>
              </a:solidFill>
              <a:latin typeface="Franklin Gothic Book"/>
            </a:endParaRPr>
          </a:p>
          <a:p>
            <a:pPr marL="0" indent="0">
              <a:buNone/>
            </a:pPr>
            <a:endParaRPr lang="en-IN" sz="2200" dirty="0">
              <a:latin typeface="Franklin Gothic Book"/>
            </a:endParaRPr>
          </a:p>
        </p:txBody>
      </p:sp>
      <p:sp>
        <p:nvSpPr>
          <p:cNvPr id="10" name="TextBox 9">
            <a:extLst>
              <a:ext uri="{FF2B5EF4-FFF2-40B4-BE49-F238E27FC236}">
                <a16:creationId xmlns:a16="http://schemas.microsoft.com/office/drawing/2014/main" id="{C15C87E9-6D71-E4C6-2B03-52E04C46A44F}"/>
              </a:ext>
            </a:extLst>
          </p:cNvPr>
          <p:cNvSpPr txBox="1"/>
          <p:nvPr/>
        </p:nvSpPr>
        <p:spPr>
          <a:xfrm>
            <a:off x="1097280" y="1951672"/>
            <a:ext cx="10141334" cy="2677656"/>
          </a:xfrm>
          <a:prstGeom prst="rect">
            <a:avLst/>
          </a:prstGeom>
          <a:noFill/>
        </p:spPr>
        <p:txBody>
          <a:bodyPr wrap="square">
            <a:spAutoFit/>
          </a:bodyPr>
          <a:lstStyle/>
          <a:p>
            <a:r>
              <a:rPr lang="en-US" sz="2800" dirty="0"/>
              <a:t>PhishNetGuard helps protect people from phishing attacks by using intelligent models to detect fake websites. This is especially useful for everyday internet users who may not recognize online threats. By preventing data theft and online fraud, the project promotes safer browsing and supports a more secure digital environment for individuals, schools, and businesses.</a:t>
            </a:r>
          </a:p>
        </p:txBody>
      </p:sp>
    </p:spTree>
    <p:extLst>
      <p:ext uri="{BB962C8B-B14F-4D97-AF65-F5344CB8AC3E}">
        <p14:creationId xmlns:p14="http://schemas.microsoft.com/office/powerpoint/2010/main" val="16917006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A496AE0-A4B7-A412-6CD4-4E22D2888A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AC44ED-73A0-C8F3-1F1D-4E3A707F82A1}"/>
              </a:ext>
            </a:extLst>
          </p:cNvPr>
          <p:cNvSpPr>
            <a:spLocks noGrp="1"/>
          </p:cNvSpPr>
          <p:nvPr>
            <p:ph type="title"/>
          </p:nvPr>
        </p:nvSpPr>
        <p:spPr/>
        <p:txBody>
          <a:bodyPr>
            <a:normAutofit fontScale="90000"/>
          </a:bodyPr>
          <a:lstStyle/>
          <a:p>
            <a:r>
              <a:rPr lang="en-US" sz="5400" b="1" cap="all" dirty="0">
                <a:latin typeface="Arial"/>
                <a:cs typeface="Arial"/>
              </a:rPr>
              <a:t>Conclusion and References</a:t>
            </a:r>
            <a:endParaRPr lang="en-US" sz="5400" dirty="0"/>
          </a:p>
        </p:txBody>
      </p:sp>
      <p:sp>
        <p:nvSpPr>
          <p:cNvPr id="3" name="Content Placeholder 2">
            <a:extLst>
              <a:ext uri="{FF2B5EF4-FFF2-40B4-BE49-F238E27FC236}">
                <a16:creationId xmlns:a16="http://schemas.microsoft.com/office/drawing/2014/main" id="{9443DBAE-1C6B-3789-CB0D-52DBAA1B5CAB}"/>
              </a:ext>
            </a:extLst>
          </p:cNvPr>
          <p:cNvSpPr>
            <a:spLocks noGrp="1"/>
          </p:cNvSpPr>
          <p:nvPr>
            <p:ph idx="1"/>
          </p:nvPr>
        </p:nvSpPr>
        <p:spPr>
          <a:xfrm>
            <a:off x="838200" y="1929384"/>
            <a:ext cx="10515600" cy="4173704"/>
          </a:xfrm>
        </p:spPr>
        <p:txBody>
          <a:bodyPr vert="horz" lIns="91440" tIns="45720" rIns="91440" bIns="45720" rtlCol="0" anchor="t">
            <a:normAutofit/>
          </a:bodyPr>
          <a:lstStyle/>
          <a:p>
            <a:pPr marL="0" indent="0">
              <a:buNone/>
            </a:pPr>
            <a:r>
              <a:rPr lang="en-US" sz="2400" b="1" dirty="0"/>
              <a:t>Phish Net Guard</a:t>
            </a:r>
            <a:r>
              <a:rPr lang="en-US" sz="2400" dirty="0"/>
              <a:t> demonstrates the effectiveness of ML and DL in phishing website detection using a Kaggle dataset. Models like KNN, SVM, Logistic Regression, Decision Tree, Random Forest, LSTM, and Bi-LSTM were evaluated, with Random Forest and Bi-LSTM achieving the highest accuracy (97%) by capturing URL patterns effectively. The project shows how combining ML and DL provides a scalable, reliable solution. Future improvements include a user-friendly interface (e.g., Streamlit or Flask) and a browser extension for real-time phishing alerts</a:t>
            </a:r>
          </a:p>
          <a:p>
            <a:pPr>
              <a:buFont typeface="Wingdings" panose="05000000000000000000" pitchFamily="2" charset="2"/>
              <a:buChar char="q"/>
            </a:pPr>
            <a:r>
              <a:rPr lang="en-IN" sz="2200" dirty="0">
                <a:latin typeface="Franklin Gothic Book"/>
              </a:rPr>
              <a:t>The dataset which I have used is :</a:t>
            </a:r>
          </a:p>
          <a:p>
            <a:pPr>
              <a:buFont typeface="Wingdings" panose="05000000000000000000" pitchFamily="2" charset="2"/>
              <a:buChar char="q"/>
            </a:pPr>
            <a:r>
              <a:rPr lang="en-IN" sz="2200" dirty="0">
                <a:latin typeface="Franklin Gothic Book"/>
              </a:rPr>
              <a:t>SOURCE CODE: </a:t>
            </a:r>
          </a:p>
          <a:p>
            <a:pPr>
              <a:buFont typeface="Wingdings" panose="05000000000000000000" pitchFamily="2" charset="2"/>
              <a:buChar char="q"/>
            </a:pPr>
            <a:r>
              <a:rPr lang="en-IN" sz="2200" dirty="0">
                <a:latin typeface="Franklin Gothic Book"/>
              </a:rPr>
              <a:t>GitHub Link:</a:t>
            </a:r>
            <a:r>
              <a:rPr lang="en-IN" sz="2200" dirty="0">
                <a:solidFill>
                  <a:srgbClr val="0070C0"/>
                </a:solidFill>
                <a:latin typeface="Franklin Gothic Book"/>
              </a:rPr>
              <a:t> </a:t>
            </a:r>
            <a:r>
              <a:rPr lang="en-IN" sz="2200" u="sng" dirty="0">
                <a:solidFill>
                  <a:srgbClr val="0070C0"/>
                </a:solidFill>
                <a:latin typeface="Franklin Gothic Book"/>
              </a:rPr>
              <a:t>Link</a:t>
            </a:r>
          </a:p>
          <a:p>
            <a:pPr marL="0" indent="0">
              <a:buNone/>
            </a:pPr>
            <a:endParaRPr lang="en-IN" sz="2200" u="sng" dirty="0">
              <a:solidFill>
                <a:srgbClr val="0070C0"/>
              </a:solidFill>
              <a:latin typeface="Franklin Gothic Book"/>
            </a:endParaRPr>
          </a:p>
          <a:p>
            <a:pPr marL="0" indent="0">
              <a:buNone/>
            </a:pPr>
            <a:endParaRPr lang="en-IN" sz="2200" dirty="0">
              <a:latin typeface="Franklin Gothic Book"/>
            </a:endParaRPr>
          </a:p>
        </p:txBody>
      </p:sp>
      <p:graphicFrame>
        <p:nvGraphicFramePr>
          <p:cNvPr id="8" name="Object 7">
            <a:extLst>
              <a:ext uri="{FF2B5EF4-FFF2-40B4-BE49-F238E27FC236}">
                <a16:creationId xmlns:a16="http://schemas.microsoft.com/office/drawing/2014/main" id="{CB864118-4B3B-D12F-2B68-CF885253CF2E}"/>
              </a:ext>
            </a:extLst>
          </p:cNvPr>
          <p:cNvGraphicFramePr>
            <a:graphicFrameLocks noChangeAspect="1"/>
          </p:cNvGraphicFramePr>
          <p:nvPr>
            <p:extLst>
              <p:ext uri="{D42A27DB-BD31-4B8C-83A1-F6EECF244321}">
                <p14:modId xmlns:p14="http://schemas.microsoft.com/office/powerpoint/2010/main" val="4182336898"/>
              </p:ext>
            </p:extLst>
          </p:nvPr>
        </p:nvGraphicFramePr>
        <p:xfrm>
          <a:off x="5776638" y="4264364"/>
          <a:ext cx="1793743" cy="1225816"/>
        </p:xfrm>
        <a:graphic>
          <a:graphicData uri="http://schemas.openxmlformats.org/presentationml/2006/ole">
            <mc:AlternateContent xmlns:mc="http://schemas.openxmlformats.org/markup-compatibility/2006">
              <mc:Choice xmlns:v="urn:schemas-microsoft-com:vml" Requires="v">
                <p:oleObj name="Macro-Enabled Worksheet" showAsIcon="1" r:id="rId2" imgW="914400" imgH="860910" progId="Excel.SheetMacroEnabled.12">
                  <p:embed/>
                </p:oleObj>
              </mc:Choice>
              <mc:Fallback>
                <p:oleObj name="Macro-Enabled Worksheet" showAsIcon="1" r:id="rId2" imgW="914400" imgH="860910" progId="Excel.SheetMacroEnabled.12">
                  <p:embed/>
                  <p:pic>
                    <p:nvPicPr>
                      <p:cNvPr id="8" name="Object 7">
                        <a:extLst>
                          <a:ext uri="{FF2B5EF4-FFF2-40B4-BE49-F238E27FC236}">
                            <a16:creationId xmlns:a16="http://schemas.microsoft.com/office/drawing/2014/main" id="{FB16ECD1-EE86-37E8-07A0-C72A4D8047E1}"/>
                          </a:ext>
                        </a:extLst>
                      </p:cNvPr>
                      <p:cNvPicPr/>
                      <p:nvPr/>
                    </p:nvPicPr>
                    <p:blipFill>
                      <a:blip r:embed="rId3"/>
                      <a:stretch>
                        <a:fillRect/>
                      </a:stretch>
                    </p:blipFill>
                    <p:spPr>
                      <a:xfrm>
                        <a:off x="5776638" y="4264364"/>
                        <a:ext cx="1793743" cy="1225816"/>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5094E945-E8EA-F898-1EC5-DE7B6DA11932}"/>
              </a:ext>
            </a:extLst>
          </p:cNvPr>
          <p:cNvGraphicFramePr>
            <a:graphicFrameLocks noChangeAspect="1"/>
          </p:cNvGraphicFramePr>
          <p:nvPr>
            <p:extLst>
              <p:ext uri="{D42A27DB-BD31-4B8C-83A1-F6EECF244321}">
                <p14:modId xmlns:p14="http://schemas.microsoft.com/office/powerpoint/2010/main" val="1490552438"/>
              </p:ext>
            </p:extLst>
          </p:nvPr>
        </p:nvGraphicFramePr>
        <p:xfrm>
          <a:off x="3960982" y="4877272"/>
          <a:ext cx="1453116" cy="1225816"/>
        </p:xfrm>
        <a:graphic>
          <a:graphicData uri="http://schemas.openxmlformats.org/presentationml/2006/ole">
            <mc:AlternateContent xmlns:mc="http://schemas.openxmlformats.org/markup-compatibility/2006">
              <mc:Choice xmlns:v="urn:schemas-microsoft-com:vml" Requires="v">
                <p:oleObj name="Packager Shell Object" showAsIcon="1" r:id="rId4" imgW="914400" imgH="860910" progId="Package">
                  <p:embed/>
                </p:oleObj>
              </mc:Choice>
              <mc:Fallback>
                <p:oleObj name="Packager Shell Object" showAsIcon="1" r:id="rId4" imgW="914400" imgH="860910" progId="Package">
                  <p:embed/>
                  <p:pic>
                    <p:nvPicPr>
                      <p:cNvPr id="0" name=""/>
                      <p:cNvPicPr/>
                      <p:nvPr/>
                    </p:nvPicPr>
                    <p:blipFill>
                      <a:blip r:embed="rId5"/>
                      <a:stretch>
                        <a:fillRect/>
                      </a:stretch>
                    </p:blipFill>
                    <p:spPr>
                      <a:xfrm>
                        <a:off x="3960982" y="4877272"/>
                        <a:ext cx="1453116" cy="1225816"/>
                      </a:xfrm>
                      <a:prstGeom prst="rect">
                        <a:avLst/>
                      </a:prstGeom>
                    </p:spPr>
                  </p:pic>
                </p:oleObj>
              </mc:Fallback>
            </mc:AlternateContent>
          </a:graphicData>
        </a:graphic>
      </p:graphicFrame>
    </p:spTree>
    <p:extLst>
      <p:ext uri="{BB962C8B-B14F-4D97-AF65-F5344CB8AC3E}">
        <p14:creationId xmlns:p14="http://schemas.microsoft.com/office/powerpoint/2010/main" val="12087887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62B4E14-CB16-A18D-91E1-78787A45602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22B90035-F7DF-B222-A678-18C907CDC7DD}"/>
              </a:ext>
            </a:extLst>
          </p:cNvPr>
          <p:cNvSpPr txBox="1"/>
          <p:nvPr/>
        </p:nvSpPr>
        <p:spPr>
          <a:xfrm>
            <a:off x="838200" y="451381"/>
            <a:ext cx="10512552" cy="40665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b="1" kern="1200">
                <a:solidFill>
                  <a:schemeClr val="tx1"/>
                </a:solidFill>
                <a:latin typeface="+mj-lt"/>
                <a:ea typeface="+mj-ea"/>
                <a:cs typeface="+mj-cs"/>
              </a:rPr>
              <a:t>Thank you</a:t>
            </a:r>
            <a:endParaRPr lang="en-US" sz="6600" kern="1200">
              <a:solidFill>
                <a:schemeClr val="tx1"/>
              </a:solidFill>
              <a:latin typeface="+mj-lt"/>
              <a:ea typeface="+mj-ea"/>
              <a:cs typeface="+mj-cs"/>
            </a:endParaRPr>
          </a:p>
        </p:txBody>
      </p:sp>
    </p:spTree>
    <p:extLst>
      <p:ext uri="{BB962C8B-B14F-4D97-AF65-F5344CB8AC3E}">
        <p14:creationId xmlns:p14="http://schemas.microsoft.com/office/powerpoint/2010/main" val="625498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E0E59-694D-9DFE-4488-37D5F2F480A7}"/>
              </a:ext>
            </a:extLst>
          </p:cNvPr>
          <p:cNvSpPr>
            <a:spLocks noGrp="1"/>
          </p:cNvSpPr>
          <p:nvPr>
            <p:ph type="title"/>
          </p:nvPr>
        </p:nvSpPr>
        <p:spPr/>
        <p:txBody>
          <a:bodyPr>
            <a:normAutofit/>
          </a:bodyPr>
          <a:lstStyle/>
          <a:p>
            <a:r>
              <a:rPr lang="en-US" sz="5400" b="1" cap="all" dirty="0">
                <a:latin typeface="Arial"/>
                <a:cs typeface="Arial"/>
              </a:rPr>
              <a:t>OUTLINE</a:t>
            </a:r>
            <a:endParaRPr lang="en-US" sz="5400" dirty="0"/>
          </a:p>
        </p:txBody>
      </p:sp>
      <p:sp>
        <p:nvSpPr>
          <p:cNvPr id="3" name="Content Placeholder 2">
            <a:extLst>
              <a:ext uri="{FF2B5EF4-FFF2-40B4-BE49-F238E27FC236}">
                <a16:creationId xmlns:a16="http://schemas.microsoft.com/office/drawing/2014/main" id="{1C04173D-62A9-AF06-B476-EEB827087147}"/>
              </a:ext>
            </a:extLst>
          </p:cNvPr>
          <p:cNvSpPr>
            <a:spLocks noGrp="1"/>
          </p:cNvSpPr>
          <p:nvPr>
            <p:ph idx="1"/>
          </p:nvPr>
        </p:nvSpPr>
        <p:spPr>
          <a:xfrm>
            <a:off x="838200" y="1929384"/>
            <a:ext cx="10515600" cy="4251960"/>
          </a:xfrm>
        </p:spPr>
        <p:txBody>
          <a:bodyPr vert="horz" lIns="91440" tIns="45720" rIns="91440" bIns="45720" rtlCol="0">
            <a:normAutofit fontScale="85000" lnSpcReduction="20000"/>
          </a:bodyPr>
          <a:lstStyle/>
          <a:p>
            <a:pPr>
              <a:spcBef>
                <a:spcPct val="20000"/>
              </a:spcBef>
              <a:spcAft>
                <a:spcPts val="600"/>
              </a:spcAft>
              <a:buFont typeface="Wingdings" panose="05000000000000000000" pitchFamily="2" charset="2"/>
              <a:buChar char="Ø"/>
            </a:pPr>
            <a:r>
              <a:rPr lang="en-US" sz="2200" b="1" dirty="0">
                <a:latin typeface="Arial"/>
                <a:cs typeface="Arial"/>
              </a:rPr>
              <a:t>Problem Statement </a:t>
            </a:r>
          </a:p>
          <a:p>
            <a:pPr>
              <a:spcBef>
                <a:spcPct val="20000"/>
              </a:spcBef>
              <a:spcAft>
                <a:spcPts val="600"/>
              </a:spcAft>
              <a:buFont typeface="Wingdings" panose="05000000000000000000" pitchFamily="2" charset="2"/>
              <a:buChar char="Ø"/>
            </a:pPr>
            <a:r>
              <a:rPr lang="en-US" sz="2200" b="1" dirty="0">
                <a:latin typeface="Arial"/>
                <a:cs typeface="Arial"/>
              </a:rPr>
              <a:t>Dataset and its Information</a:t>
            </a:r>
          </a:p>
          <a:p>
            <a:pPr>
              <a:spcBef>
                <a:spcPct val="20000"/>
              </a:spcBef>
              <a:spcAft>
                <a:spcPts val="600"/>
              </a:spcAft>
              <a:buFont typeface="Wingdings" panose="05000000000000000000" pitchFamily="2" charset="2"/>
              <a:buChar char="Ø"/>
            </a:pPr>
            <a:r>
              <a:rPr lang="en-US" sz="2200" b="1" dirty="0">
                <a:latin typeface="Arial"/>
                <a:cs typeface="Arial"/>
              </a:rPr>
              <a:t>Data Visualization before Feature Scaling</a:t>
            </a:r>
          </a:p>
          <a:p>
            <a:pPr>
              <a:spcBef>
                <a:spcPct val="20000"/>
              </a:spcBef>
              <a:spcAft>
                <a:spcPts val="600"/>
              </a:spcAft>
              <a:buFont typeface="Wingdings" panose="05000000000000000000" pitchFamily="2" charset="2"/>
              <a:buChar char="Ø"/>
            </a:pPr>
            <a:r>
              <a:rPr lang="en-US" sz="2200" b="1" dirty="0">
                <a:latin typeface="Arial"/>
                <a:cs typeface="Arial"/>
              </a:rPr>
              <a:t>Model Building</a:t>
            </a:r>
          </a:p>
          <a:p>
            <a:pPr>
              <a:spcBef>
                <a:spcPct val="20000"/>
              </a:spcBef>
              <a:spcAft>
                <a:spcPts val="600"/>
              </a:spcAft>
              <a:buFont typeface="Wingdings" panose="05000000000000000000" pitchFamily="2" charset="2"/>
              <a:buChar char="Ø"/>
            </a:pPr>
            <a:r>
              <a:rPr lang="en-US" sz="2200" b="1" dirty="0">
                <a:latin typeface="Arial"/>
                <a:cs typeface="Arial"/>
              </a:rPr>
              <a:t>Result before feature Scaling</a:t>
            </a:r>
          </a:p>
          <a:p>
            <a:pPr>
              <a:spcBef>
                <a:spcPct val="20000"/>
              </a:spcBef>
              <a:spcAft>
                <a:spcPts val="600"/>
              </a:spcAft>
              <a:buFont typeface="Wingdings" panose="05000000000000000000" pitchFamily="2" charset="2"/>
              <a:buChar char="Ø"/>
            </a:pPr>
            <a:r>
              <a:rPr lang="en-US" sz="2200" b="1" dirty="0">
                <a:latin typeface="Arial"/>
                <a:cs typeface="Arial"/>
              </a:rPr>
              <a:t>Data Visualization after feature Scaling</a:t>
            </a:r>
            <a:endParaRPr lang="en-US" sz="2200" dirty="0">
              <a:latin typeface="Arial"/>
              <a:cs typeface="Arial"/>
            </a:endParaRPr>
          </a:p>
          <a:p>
            <a:pPr>
              <a:spcBef>
                <a:spcPct val="20000"/>
              </a:spcBef>
              <a:spcAft>
                <a:spcPts val="600"/>
              </a:spcAft>
              <a:buFont typeface="Wingdings" panose="05000000000000000000" pitchFamily="2" charset="2"/>
              <a:buChar char="Ø"/>
            </a:pPr>
            <a:r>
              <a:rPr lang="en-US" sz="2200" b="1" dirty="0">
                <a:latin typeface="Arial"/>
                <a:cs typeface="Arial"/>
              </a:rPr>
              <a:t>Result after Feature Scaling</a:t>
            </a:r>
          </a:p>
          <a:p>
            <a:pPr>
              <a:spcBef>
                <a:spcPct val="20000"/>
              </a:spcBef>
              <a:spcAft>
                <a:spcPts val="600"/>
              </a:spcAft>
              <a:buFont typeface="Wingdings" panose="05000000000000000000" pitchFamily="2" charset="2"/>
              <a:buChar char="Ø"/>
            </a:pPr>
            <a:r>
              <a:rPr lang="en-US" sz="2200" b="1" dirty="0">
                <a:latin typeface="Arial"/>
                <a:cs typeface="Arial"/>
              </a:rPr>
              <a:t>Comparison Between original and Scaled data</a:t>
            </a:r>
          </a:p>
          <a:p>
            <a:pPr>
              <a:spcBef>
                <a:spcPct val="20000"/>
              </a:spcBef>
              <a:spcAft>
                <a:spcPts val="600"/>
              </a:spcAft>
              <a:buFont typeface="Wingdings" panose="05000000000000000000" pitchFamily="2" charset="2"/>
              <a:buChar char="Ø"/>
            </a:pPr>
            <a:r>
              <a:rPr lang="en-US" sz="2200" b="1" dirty="0">
                <a:latin typeface="Arial"/>
                <a:cs typeface="Arial"/>
              </a:rPr>
              <a:t>Deep learning Model Evaluation</a:t>
            </a:r>
          </a:p>
          <a:p>
            <a:pPr>
              <a:spcBef>
                <a:spcPct val="20000"/>
              </a:spcBef>
              <a:spcAft>
                <a:spcPts val="600"/>
              </a:spcAft>
              <a:buFont typeface="Wingdings" panose="05000000000000000000" pitchFamily="2" charset="2"/>
              <a:buChar char="Ø"/>
            </a:pPr>
            <a:r>
              <a:rPr lang="en-US" sz="2200" b="1" dirty="0">
                <a:latin typeface="Arial"/>
                <a:cs typeface="Arial"/>
              </a:rPr>
              <a:t>Final Comparison between the model</a:t>
            </a:r>
          </a:p>
          <a:p>
            <a:pPr>
              <a:spcBef>
                <a:spcPct val="20000"/>
              </a:spcBef>
              <a:spcAft>
                <a:spcPts val="600"/>
              </a:spcAft>
              <a:buFont typeface="Wingdings" panose="05000000000000000000" pitchFamily="2" charset="2"/>
              <a:buChar char="Ø"/>
            </a:pPr>
            <a:r>
              <a:rPr lang="en-US" sz="2200" b="1" dirty="0">
                <a:latin typeface="Arial"/>
                <a:cs typeface="Arial"/>
              </a:rPr>
              <a:t>Conclusion and Reference </a:t>
            </a:r>
          </a:p>
          <a:p>
            <a:r>
              <a:rPr lang="en-GB" sz="2200" dirty="0">
                <a:latin typeface="Aptos" panose="020B0004020202020204"/>
                <a:cs typeface="Arial"/>
              </a:rPr>
              <a:t>     </a:t>
            </a:r>
          </a:p>
        </p:txBody>
      </p:sp>
    </p:spTree>
    <p:extLst>
      <p:ext uri="{BB962C8B-B14F-4D97-AF65-F5344CB8AC3E}">
        <p14:creationId xmlns:p14="http://schemas.microsoft.com/office/powerpoint/2010/main" val="2817874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9B35C-A00A-C6C7-8532-576758ED4255}"/>
              </a:ext>
            </a:extLst>
          </p:cNvPr>
          <p:cNvSpPr>
            <a:spLocks noGrp="1"/>
          </p:cNvSpPr>
          <p:nvPr>
            <p:ph type="title"/>
          </p:nvPr>
        </p:nvSpPr>
        <p:spPr/>
        <p:txBody>
          <a:bodyPr>
            <a:normAutofit/>
          </a:bodyPr>
          <a:lstStyle/>
          <a:p>
            <a:r>
              <a:rPr lang="en-US" sz="5400" b="1" cap="all">
                <a:latin typeface="Arial"/>
                <a:cs typeface="Arial"/>
              </a:rPr>
              <a:t>Problem Statement</a:t>
            </a:r>
            <a:endParaRPr lang="en-US" sz="5400"/>
          </a:p>
        </p:txBody>
      </p:sp>
      <p:sp>
        <p:nvSpPr>
          <p:cNvPr id="3" name="Content Placeholder 2">
            <a:extLst>
              <a:ext uri="{FF2B5EF4-FFF2-40B4-BE49-F238E27FC236}">
                <a16:creationId xmlns:a16="http://schemas.microsoft.com/office/drawing/2014/main" id="{28E8C97F-5AC9-F1CA-3CCC-090D5B13989A}"/>
              </a:ext>
            </a:extLst>
          </p:cNvPr>
          <p:cNvSpPr>
            <a:spLocks noGrp="1"/>
          </p:cNvSpPr>
          <p:nvPr>
            <p:ph idx="1"/>
          </p:nvPr>
        </p:nvSpPr>
        <p:spPr>
          <a:xfrm>
            <a:off x="838200" y="1929384"/>
            <a:ext cx="10515600" cy="4251960"/>
          </a:xfrm>
        </p:spPr>
        <p:txBody>
          <a:bodyPr vert="horz" lIns="91440" tIns="45720" rIns="91440" bIns="45720" rtlCol="0">
            <a:normAutofit/>
          </a:bodyPr>
          <a:lstStyle/>
          <a:p>
            <a:pPr marL="0" indent="0">
              <a:buNone/>
            </a:pPr>
            <a:r>
              <a:rPr lang="en-IN" sz="2400" dirty="0"/>
              <a:t>Phishing attacks have become one of the most common and dangerous online threats, where fake websites are designed to resemble real ones, stealing personal information such as passwords or bank details. Traditional methods like blacklists or simple rule-based systems often overlook these new and cleverly disguised phishing sites. As a result, users remain vulnerable to scams. To address this issue, this project focuses on using Machine Learning and Deep Learning to develop smarter, automated systems that can detect phishing websites more accurately. By analysing aspects like URL structures and website content, the goal is to create models that can reliably distinguish between real and fake websites and help protect users from online fraud.</a:t>
            </a:r>
          </a:p>
          <a:p>
            <a:pPr marL="0" indent="0">
              <a:buNone/>
            </a:pPr>
            <a:endParaRPr lang="en-US" sz="2200" dirty="0"/>
          </a:p>
        </p:txBody>
      </p:sp>
    </p:spTree>
    <p:extLst>
      <p:ext uri="{BB962C8B-B14F-4D97-AF65-F5344CB8AC3E}">
        <p14:creationId xmlns:p14="http://schemas.microsoft.com/office/powerpoint/2010/main" val="33729142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7B4B1-584E-2479-D762-2265C7398D27}"/>
              </a:ext>
            </a:extLst>
          </p:cNvPr>
          <p:cNvSpPr>
            <a:spLocks noGrp="1"/>
          </p:cNvSpPr>
          <p:nvPr>
            <p:ph type="title"/>
          </p:nvPr>
        </p:nvSpPr>
        <p:spPr/>
        <p:txBody>
          <a:bodyPr>
            <a:normAutofit fontScale="90000"/>
          </a:bodyPr>
          <a:lstStyle/>
          <a:p>
            <a:r>
              <a:rPr lang="en-US" sz="5400" b="1" cap="all" dirty="0">
                <a:latin typeface="Arial"/>
                <a:cs typeface="Arial"/>
              </a:rPr>
              <a:t>Dataset and its information</a:t>
            </a:r>
            <a:endParaRPr lang="en-US" sz="5400" dirty="0"/>
          </a:p>
        </p:txBody>
      </p:sp>
      <p:sp>
        <p:nvSpPr>
          <p:cNvPr id="3" name="Content Placeholder 2">
            <a:extLst>
              <a:ext uri="{FF2B5EF4-FFF2-40B4-BE49-F238E27FC236}">
                <a16:creationId xmlns:a16="http://schemas.microsoft.com/office/drawing/2014/main" id="{AF67202D-4065-DDD7-98F1-4291C536D1A3}"/>
              </a:ext>
            </a:extLst>
          </p:cNvPr>
          <p:cNvSpPr>
            <a:spLocks noGrp="1"/>
          </p:cNvSpPr>
          <p:nvPr>
            <p:ph idx="1"/>
          </p:nvPr>
        </p:nvSpPr>
        <p:spPr>
          <a:xfrm>
            <a:off x="838200" y="1929384"/>
            <a:ext cx="10515600" cy="4251960"/>
          </a:xfrm>
        </p:spPr>
        <p:txBody>
          <a:bodyPr vert="horz" lIns="91440" tIns="45720" rIns="91440" bIns="45720" rtlCol="0">
            <a:normAutofit/>
          </a:bodyPr>
          <a:lstStyle/>
          <a:p>
            <a:pPr lvl="0">
              <a:buChar char="•"/>
            </a:pPr>
            <a:r>
              <a:rPr lang="en-US" dirty="0"/>
              <a:t>The dataset contains:</a:t>
            </a:r>
            <a:endParaRPr lang="en-IN" dirty="0"/>
          </a:p>
          <a:p>
            <a:pPr lvl="1">
              <a:buChar char="•"/>
            </a:pPr>
            <a:r>
              <a:rPr lang="en-US" sz="2000" dirty="0"/>
              <a:t>Features: URL-based indicators (like having ‘@’, length, HTTPS, etc.)</a:t>
            </a:r>
            <a:endParaRPr lang="en-IN" sz="2000" dirty="0"/>
          </a:p>
          <a:p>
            <a:pPr lvl="1">
              <a:buChar char="•"/>
            </a:pPr>
            <a:r>
              <a:rPr lang="en-US" sz="2000" dirty="0"/>
              <a:t>Target variable(Status): 1 (Phishing) or 0 (Legitimate)</a:t>
            </a:r>
            <a:endParaRPr lang="en-IN" sz="2000" dirty="0"/>
          </a:p>
          <a:p>
            <a:pPr lvl="0">
              <a:buChar char="•"/>
            </a:pPr>
            <a:r>
              <a:rPr lang="en-US" dirty="0"/>
              <a:t>Shape: </a:t>
            </a:r>
            <a:endParaRPr lang="en-IN" dirty="0"/>
          </a:p>
          <a:p>
            <a:pPr lvl="0">
              <a:buChar char="•"/>
            </a:pPr>
            <a:r>
              <a:rPr lang="en-US" dirty="0"/>
              <a:t>[11430,89]</a:t>
            </a:r>
            <a:endParaRPr lang="en-IN" dirty="0"/>
          </a:p>
          <a:p>
            <a:pPr marL="305435" indent="-305435">
              <a:spcBef>
                <a:spcPct val="20000"/>
              </a:spcBef>
              <a:spcAft>
                <a:spcPts val="600"/>
              </a:spcAft>
              <a:buFont typeface="Arial"/>
              <a:buChar char="•"/>
            </a:pPr>
            <a:endParaRPr lang="en-GB" sz="900" dirty="0"/>
          </a:p>
        </p:txBody>
      </p:sp>
    </p:spTree>
    <p:extLst>
      <p:ext uri="{BB962C8B-B14F-4D97-AF65-F5344CB8AC3E}">
        <p14:creationId xmlns:p14="http://schemas.microsoft.com/office/powerpoint/2010/main" val="204139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2D15-41B4-89C1-0EA3-03BC9FA16F97}"/>
              </a:ext>
            </a:extLst>
          </p:cNvPr>
          <p:cNvSpPr>
            <a:spLocks noGrp="1"/>
          </p:cNvSpPr>
          <p:nvPr>
            <p:ph type="title"/>
          </p:nvPr>
        </p:nvSpPr>
        <p:spPr>
          <a:xfrm>
            <a:off x="1097280" y="286603"/>
            <a:ext cx="10058400" cy="2014637"/>
          </a:xfrm>
        </p:spPr>
        <p:txBody>
          <a:bodyPr>
            <a:normAutofit fontScale="90000"/>
          </a:bodyPr>
          <a:lstStyle/>
          <a:p>
            <a:br>
              <a:rPr lang="en-US" sz="5400" b="1" dirty="0">
                <a:latin typeface="Arial"/>
                <a:cs typeface="Arial"/>
              </a:rPr>
            </a:br>
            <a:br>
              <a:rPr lang="en-US" sz="5400" b="1" dirty="0">
                <a:latin typeface="Arial"/>
                <a:cs typeface="Arial"/>
              </a:rPr>
            </a:br>
            <a:r>
              <a:rPr lang="en-US" sz="5400" b="1" dirty="0">
                <a:latin typeface="Arial"/>
                <a:cs typeface="Arial"/>
              </a:rPr>
              <a:t>DATA VISUALIZATION BEFORE </a:t>
            </a:r>
            <a:br>
              <a:rPr lang="en-US" sz="5400" b="1" dirty="0">
                <a:latin typeface="Arial"/>
                <a:cs typeface="Arial"/>
              </a:rPr>
            </a:br>
            <a:r>
              <a:rPr lang="en-US" sz="5400" b="1" dirty="0">
                <a:latin typeface="Arial"/>
                <a:cs typeface="Arial"/>
              </a:rPr>
              <a:t>FEATURE SCALING </a:t>
            </a:r>
            <a:br>
              <a:rPr lang="en-US" sz="5400" b="1" dirty="0">
                <a:latin typeface="Arial"/>
                <a:cs typeface="Arial"/>
              </a:rPr>
            </a:br>
            <a:endParaRPr lang="en-US" sz="5400" dirty="0"/>
          </a:p>
        </p:txBody>
      </p:sp>
      <p:pic>
        <p:nvPicPr>
          <p:cNvPr id="4" name="Picture 6">
            <a:extLst>
              <a:ext uri="{FF2B5EF4-FFF2-40B4-BE49-F238E27FC236}">
                <a16:creationId xmlns:a16="http://schemas.microsoft.com/office/drawing/2014/main" id="{4DCC83FB-2CA0-5D3D-09DF-82FD0B2953F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20240" y="1874520"/>
            <a:ext cx="8496300" cy="4427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1125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DBEE6-616C-2711-86DB-C62E77D17F92}"/>
              </a:ext>
            </a:extLst>
          </p:cNvPr>
          <p:cNvSpPr>
            <a:spLocks noGrp="1"/>
          </p:cNvSpPr>
          <p:nvPr>
            <p:ph type="title"/>
          </p:nvPr>
        </p:nvSpPr>
        <p:spPr/>
        <p:txBody>
          <a:bodyPr>
            <a:normAutofit/>
          </a:bodyPr>
          <a:lstStyle/>
          <a:p>
            <a:r>
              <a:rPr lang="en-US" sz="5400" b="1" cap="all" dirty="0">
                <a:latin typeface="Arial"/>
                <a:cs typeface="Arial"/>
              </a:rPr>
              <a:t>MODEL BUILDING</a:t>
            </a:r>
            <a:endParaRPr lang="en-US" sz="5400" dirty="0"/>
          </a:p>
        </p:txBody>
      </p:sp>
      <p:sp>
        <p:nvSpPr>
          <p:cNvPr id="3" name="Content Placeholder 2">
            <a:extLst>
              <a:ext uri="{FF2B5EF4-FFF2-40B4-BE49-F238E27FC236}">
                <a16:creationId xmlns:a16="http://schemas.microsoft.com/office/drawing/2014/main" id="{B5107410-DE3D-5F62-F9D7-11EAEA92F0BB}"/>
              </a:ext>
            </a:extLst>
          </p:cNvPr>
          <p:cNvSpPr>
            <a:spLocks noGrp="1"/>
          </p:cNvSpPr>
          <p:nvPr>
            <p:ph idx="1"/>
          </p:nvPr>
        </p:nvSpPr>
        <p:spPr>
          <a:xfrm>
            <a:off x="838200" y="1929384"/>
            <a:ext cx="4211320" cy="4251960"/>
          </a:xfrm>
        </p:spPr>
        <p:txBody>
          <a:bodyPr vert="horz" lIns="91440" tIns="45720" rIns="91440" bIns="45720" rtlCol="0">
            <a:normAutofit/>
          </a:bodyPr>
          <a:lstStyle/>
          <a:p>
            <a:r>
              <a:rPr lang="en-IN" sz="1600" cap="all" spc="200" dirty="0">
                <a:solidFill>
                  <a:schemeClr val="accent1"/>
                </a:solidFill>
              </a:rPr>
              <a:t>Machine Learning Models used:                                                                        </a:t>
            </a:r>
          </a:p>
          <a:p>
            <a:pPr marL="342900" indent="-342900">
              <a:buFont typeface="Arial" panose="020B0604020202020204" pitchFamily="34" charset="0"/>
              <a:buChar char="•"/>
            </a:pPr>
            <a:r>
              <a:rPr lang="en-IN" sz="1600" b="1" dirty="0"/>
              <a:t>Logistic Regression  </a:t>
            </a:r>
          </a:p>
          <a:p>
            <a:pPr marL="342900" indent="-342900">
              <a:buFont typeface="Arial" panose="020B0604020202020204" pitchFamily="34" charset="0"/>
              <a:buChar char="•"/>
            </a:pPr>
            <a:r>
              <a:rPr lang="en-IN" sz="1600" b="1" dirty="0"/>
              <a:t>Random Forest Classifier</a:t>
            </a:r>
          </a:p>
          <a:p>
            <a:pPr marL="342900" indent="-342900">
              <a:buFont typeface="Arial" panose="020B0604020202020204" pitchFamily="34" charset="0"/>
              <a:buChar char="•"/>
            </a:pPr>
            <a:r>
              <a:rPr lang="en-IN" sz="1600" b="1" dirty="0"/>
              <a:t>Support Vector Machine (SVM)</a:t>
            </a:r>
          </a:p>
          <a:p>
            <a:pPr marL="342900" indent="-342900">
              <a:buFont typeface="Arial" panose="020B0604020202020204" pitchFamily="34" charset="0"/>
              <a:buChar char="•"/>
            </a:pPr>
            <a:r>
              <a:rPr lang="en-IN" sz="1600" b="1" dirty="0"/>
              <a:t>Decision Tree</a:t>
            </a:r>
          </a:p>
          <a:p>
            <a:pPr marL="342900" indent="-342900">
              <a:buFont typeface="Arial" panose="020B0604020202020204" pitchFamily="34" charset="0"/>
              <a:buChar char="•"/>
            </a:pPr>
            <a:r>
              <a:rPr lang="en-IN" sz="1600" b="1" dirty="0"/>
              <a:t>K-Nearest Neighbours (KNN)</a:t>
            </a:r>
          </a:p>
          <a:p>
            <a:endParaRPr lang="en-IN" sz="1600" b="1" dirty="0"/>
          </a:p>
          <a:p>
            <a:r>
              <a:rPr lang="en-IN" sz="1600" b="1" dirty="0"/>
              <a:t>Split dataset:</a:t>
            </a:r>
          </a:p>
          <a:p>
            <a:pPr marL="342900" indent="-342900">
              <a:buFont typeface="Arial" panose="020B0604020202020204" pitchFamily="34" charset="0"/>
              <a:buChar char="•"/>
            </a:pPr>
            <a:r>
              <a:rPr lang="en-IN" sz="1600" b="1" dirty="0"/>
              <a:t>80% Training</a:t>
            </a:r>
          </a:p>
          <a:p>
            <a:pPr marL="342900" indent="-342900">
              <a:buFont typeface="Arial" panose="020B0604020202020204" pitchFamily="34" charset="0"/>
              <a:buChar char="•"/>
            </a:pPr>
            <a:r>
              <a:rPr lang="en-IN" sz="1600" b="1" dirty="0"/>
              <a:t>20% Testing</a:t>
            </a:r>
          </a:p>
          <a:p>
            <a:pPr marL="305435" indent="-305435">
              <a:spcBef>
                <a:spcPct val="20000"/>
              </a:spcBef>
              <a:spcAft>
                <a:spcPts val="600"/>
              </a:spcAft>
              <a:buFont typeface="Arial"/>
              <a:buChar char="•"/>
            </a:pPr>
            <a:endParaRPr lang="en-GB" sz="1500" dirty="0"/>
          </a:p>
        </p:txBody>
      </p:sp>
      <p:sp>
        <p:nvSpPr>
          <p:cNvPr id="5" name="TextBox 4">
            <a:extLst>
              <a:ext uri="{FF2B5EF4-FFF2-40B4-BE49-F238E27FC236}">
                <a16:creationId xmlns:a16="http://schemas.microsoft.com/office/drawing/2014/main" id="{EDF0EF15-0CB0-3EBE-27CB-2DC3AF17145D}"/>
              </a:ext>
            </a:extLst>
          </p:cNvPr>
          <p:cNvSpPr txBox="1"/>
          <p:nvPr/>
        </p:nvSpPr>
        <p:spPr>
          <a:xfrm>
            <a:off x="5334000" y="2011680"/>
            <a:ext cx="5923280" cy="1754326"/>
          </a:xfrm>
          <a:prstGeom prst="rect">
            <a:avLst/>
          </a:prstGeom>
          <a:noFill/>
        </p:spPr>
        <p:txBody>
          <a:bodyPr wrap="square" rtlCol="0">
            <a:spAutoFit/>
          </a:bodyPr>
          <a:lstStyle/>
          <a:p>
            <a:r>
              <a:rPr lang="en-US" cap="all" spc="200" dirty="0">
                <a:solidFill>
                  <a:schemeClr val="accent1"/>
                </a:solidFill>
              </a:rPr>
              <a:t>Deep Learning Models used:</a:t>
            </a:r>
          </a:p>
          <a:p>
            <a:pPr marL="342900" indent="-342900">
              <a:buFont typeface="Arial" panose="020B0604020202020204" pitchFamily="34" charset="0"/>
              <a:buChar char="•"/>
            </a:pPr>
            <a:r>
              <a:rPr lang="en-US" b="1" dirty="0"/>
              <a:t>LSTM</a:t>
            </a:r>
          </a:p>
          <a:p>
            <a:pPr marL="342900" indent="-342900">
              <a:buFont typeface="Arial" panose="020B0604020202020204" pitchFamily="34" charset="0"/>
              <a:buChar char="•"/>
            </a:pPr>
            <a:r>
              <a:rPr lang="en-US" b="1" dirty="0"/>
              <a:t>BI-LSTM</a:t>
            </a:r>
          </a:p>
          <a:p>
            <a:endParaRPr lang="en-US" b="1" dirty="0"/>
          </a:p>
          <a:p>
            <a:r>
              <a:rPr lang="en-US" b="1" dirty="0"/>
              <a:t>epochs = 13/50 </a:t>
            </a:r>
          </a:p>
          <a:p>
            <a:r>
              <a:rPr lang="en-US" b="1" dirty="0"/>
              <a:t>batch_size=32</a:t>
            </a:r>
          </a:p>
        </p:txBody>
      </p:sp>
    </p:spTree>
    <p:extLst>
      <p:ext uri="{BB962C8B-B14F-4D97-AF65-F5344CB8AC3E}">
        <p14:creationId xmlns:p14="http://schemas.microsoft.com/office/powerpoint/2010/main" val="1199084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F756E-D4E1-5A9A-636A-7FA06EC394F3}"/>
              </a:ext>
            </a:extLst>
          </p:cNvPr>
          <p:cNvSpPr>
            <a:spLocks noGrp="1"/>
          </p:cNvSpPr>
          <p:nvPr>
            <p:ph type="title"/>
          </p:nvPr>
        </p:nvSpPr>
        <p:spPr/>
        <p:txBody>
          <a:bodyPr>
            <a:normAutofit fontScale="90000"/>
          </a:bodyPr>
          <a:lstStyle/>
          <a:p>
            <a:r>
              <a:rPr lang="en-US" sz="5400" b="1" cap="all" dirty="0">
                <a:latin typeface="Arial"/>
                <a:cs typeface="Arial"/>
              </a:rPr>
              <a:t>Result BEFORE FEATURE SCALING</a:t>
            </a:r>
            <a:endParaRPr lang="en-US" sz="5400" dirty="0"/>
          </a:p>
        </p:txBody>
      </p:sp>
      <p:pic>
        <p:nvPicPr>
          <p:cNvPr id="6" name="Content Placeholder 5">
            <a:extLst>
              <a:ext uri="{FF2B5EF4-FFF2-40B4-BE49-F238E27FC236}">
                <a16:creationId xmlns:a16="http://schemas.microsoft.com/office/drawing/2014/main" id="{B4684991-F829-D363-5F6C-F71BBFDD5041}"/>
              </a:ext>
            </a:extLst>
          </p:cNvPr>
          <p:cNvPicPr>
            <a:picLocks noGrp="1" noChangeAspect="1"/>
          </p:cNvPicPr>
          <p:nvPr>
            <p:ph idx="1"/>
          </p:nvPr>
        </p:nvPicPr>
        <p:blipFill>
          <a:blip r:embed="rId2"/>
          <a:stretch>
            <a:fillRect/>
          </a:stretch>
        </p:blipFill>
        <p:spPr>
          <a:xfrm>
            <a:off x="1097280" y="1838960"/>
            <a:ext cx="10058400" cy="4342765"/>
          </a:xfrm>
        </p:spPr>
      </p:pic>
    </p:spTree>
    <p:extLst>
      <p:ext uri="{BB962C8B-B14F-4D97-AF65-F5344CB8AC3E}">
        <p14:creationId xmlns:p14="http://schemas.microsoft.com/office/powerpoint/2010/main" val="58742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396BB-D4E8-514D-53F4-27AADA666CBB}"/>
              </a:ext>
            </a:extLst>
          </p:cNvPr>
          <p:cNvSpPr>
            <a:spLocks noGrp="1"/>
          </p:cNvSpPr>
          <p:nvPr>
            <p:ph type="title"/>
          </p:nvPr>
        </p:nvSpPr>
        <p:spPr>
          <a:xfrm>
            <a:off x="1209040" y="335281"/>
            <a:ext cx="8940800" cy="1209039"/>
          </a:xfrm>
        </p:spPr>
        <p:txBody>
          <a:bodyPr>
            <a:normAutofit fontScale="90000"/>
          </a:bodyPr>
          <a:lstStyle/>
          <a:p>
            <a:r>
              <a:rPr lang="en-US" sz="5400" b="1" cap="all" dirty="0">
                <a:latin typeface="Arial"/>
                <a:cs typeface="Arial"/>
              </a:rPr>
              <a:t>DATA VISUALIZATION AFTER FEATURES SCALING</a:t>
            </a:r>
            <a:endParaRPr lang="en-US" sz="5400" dirty="0"/>
          </a:p>
        </p:txBody>
      </p:sp>
      <p:pic>
        <p:nvPicPr>
          <p:cNvPr id="4" name="Content Placeholder 3">
            <a:extLst>
              <a:ext uri="{FF2B5EF4-FFF2-40B4-BE49-F238E27FC236}">
                <a16:creationId xmlns:a16="http://schemas.microsoft.com/office/drawing/2014/main" id="{74F15454-1817-0123-3D84-8AF5992B1CBC}"/>
              </a:ext>
            </a:extLst>
          </p:cNvPr>
          <p:cNvPicPr>
            <a:picLocks noGrp="1" noChangeAspect="1"/>
          </p:cNvPicPr>
          <p:nvPr>
            <p:ph idx="1"/>
          </p:nvPr>
        </p:nvPicPr>
        <p:blipFill>
          <a:blip r:embed="rId2"/>
          <a:stretch>
            <a:fillRect/>
          </a:stretch>
        </p:blipFill>
        <p:spPr>
          <a:xfrm>
            <a:off x="1391920" y="1869440"/>
            <a:ext cx="9580880" cy="4419601"/>
          </a:xfrm>
          <a:prstGeom prst="rect">
            <a:avLst/>
          </a:prstGeom>
        </p:spPr>
      </p:pic>
    </p:spTree>
    <p:extLst>
      <p:ext uri="{BB962C8B-B14F-4D97-AF65-F5344CB8AC3E}">
        <p14:creationId xmlns:p14="http://schemas.microsoft.com/office/powerpoint/2010/main" val="2245309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403C0-6D6C-CF0D-D01B-94F3DED1DC7F}"/>
              </a:ext>
            </a:extLst>
          </p:cNvPr>
          <p:cNvSpPr>
            <a:spLocks noGrp="1"/>
          </p:cNvSpPr>
          <p:nvPr>
            <p:ph type="title"/>
          </p:nvPr>
        </p:nvSpPr>
        <p:spPr/>
        <p:txBody>
          <a:bodyPr>
            <a:normAutofit fontScale="90000"/>
          </a:bodyPr>
          <a:lstStyle/>
          <a:p>
            <a:r>
              <a:rPr lang="en-US" sz="5400" b="1" cap="all" dirty="0">
                <a:latin typeface="Arial"/>
                <a:cs typeface="Arial"/>
              </a:rPr>
              <a:t>RESULT AFTER FEATURE SCALING</a:t>
            </a:r>
            <a:endParaRPr lang="en-US" sz="5400" dirty="0"/>
          </a:p>
        </p:txBody>
      </p:sp>
      <p:sp>
        <p:nvSpPr>
          <p:cNvPr id="3" name="Content Placeholder 2">
            <a:extLst>
              <a:ext uri="{FF2B5EF4-FFF2-40B4-BE49-F238E27FC236}">
                <a16:creationId xmlns:a16="http://schemas.microsoft.com/office/drawing/2014/main" id="{3F2C79AB-5BF9-3911-CAE8-5E44B0DF2236}"/>
              </a:ext>
            </a:extLst>
          </p:cNvPr>
          <p:cNvSpPr>
            <a:spLocks noGrp="1"/>
          </p:cNvSpPr>
          <p:nvPr>
            <p:ph idx="1"/>
          </p:nvPr>
        </p:nvSpPr>
        <p:spPr>
          <a:xfrm>
            <a:off x="838200" y="1929384"/>
            <a:ext cx="10515600" cy="4251960"/>
          </a:xfrm>
        </p:spPr>
        <p:txBody>
          <a:bodyPr vert="horz" lIns="91440" tIns="45720" rIns="91440" bIns="45720" rtlCol="0">
            <a:normAutofit/>
          </a:bodyPr>
          <a:lstStyle/>
          <a:p>
            <a:pPr marL="0" indent="0">
              <a:spcBef>
                <a:spcPct val="20000"/>
              </a:spcBef>
              <a:spcAft>
                <a:spcPts val="600"/>
              </a:spcAft>
              <a:buNone/>
            </a:pPr>
            <a:endParaRPr lang="en-US" sz="2200" dirty="0">
              <a:latin typeface="Franklin Gothic Book"/>
            </a:endParaRPr>
          </a:p>
          <a:p>
            <a:pPr marL="0" indent="0">
              <a:buNone/>
            </a:pPr>
            <a:endParaRPr lang="en-GB" sz="2200" dirty="0"/>
          </a:p>
        </p:txBody>
      </p:sp>
      <p:pic>
        <p:nvPicPr>
          <p:cNvPr id="5" name="Picture 4">
            <a:extLst>
              <a:ext uri="{FF2B5EF4-FFF2-40B4-BE49-F238E27FC236}">
                <a16:creationId xmlns:a16="http://schemas.microsoft.com/office/drawing/2014/main" id="{AD790207-E667-92AB-3E37-289D3638A9C9}"/>
              </a:ext>
            </a:extLst>
          </p:cNvPr>
          <p:cNvPicPr>
            <a:picLocks noChangeAspect="1"/>
          </p:cNvPicPr>
          <p:nvPr/>
        </p:nvPicPr>
        <p:blipFill>
          <a:blip r:embed="rId2"/>
          <a:stretch>
            <a:fillRect/>
          </a:stretch>
        </p:blipFill>
        <p:spPr>
          <a:xfrm>
            <a:off x="1212112" y="1818168"/>
            <a:ext cx="10141688" cy="4561368"/>
          </a:xfrm>
          <a:prstGeom prst="rect">
            <a:avLst/>
          </a:prstGeom>
        </p:spPr>
      </p:pic>
    </p:spTree>
    <p:extLst>
      <p:ext uri="{BB962C8B-B14F-4D97-AF65-F5344CB8AC3E}">
        <p14:creationId xmlns:p14="http://schemas.microsoft.com/office/powerpoint/2010/main" val="374419967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179</TotalTime>
  <Words>533</Words>
  <Application>Microsoft Office PowerPoint</Application>
  <PresentationFormat>Widescreen</PresentationFormat>
  <Paragraphs>63</Paragraphs>
  <Slides>16</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16</vt:i4>
      </vt:variant>
    </vt:vector>
  </HeadingPairs>
  <TitlesOfParts>
    <vt:vector size="25" baseType="lpstr">
      <vt:lpstr>Aptos</vt:lpstr>
      <vt:lpstr>Arial</vt:lpstr>
      <vt:lpstr>Calibri</vt:lpstr>
      <vt:lpstr>Calibri Light</vt:lpstr>
      <vt:lpstr>Franklin Gothic Book</vt:lpstr>
      <vt:lpstr>Wingdings</vt:lpstr>
      <vt:lpstr>Retrospect</vt:lpstr>
      <vt:lpstr>Macro-Enabled Worksheet</vt:lpstr>
      <vt:lpstr>Package</vt:lpstr>
      <vt:lpstr>      </vt:lpstr>
      <vt:lpstr>OUTLINE</vt:lpstr>
      <vt:lpstr>Problem Statement</vt:lpstr>
      <vt:lpstr>Dataset and its information</vt:lpstr>
      <vt:lpstr>  DATA VISUALIZATION BEFORE  FEATURE SCALING  </vt:lpstr>
      <vt:lpstr>MODEL BUILDING</vt:lpstr>
      <vt:lpstr>Result BEFORE FEATURE SCALING</vt:lpstr>
      <vt:lpstr>DATA VISUALIZATION AFTER FEATURES SCALING</vt:lpstr>
      <vt:lpstr>RESULT AFTER FEATURE SCALING</vt:lpstr>
      <vt:lpstr>COMPARISON BETWEEN FEATURE AND SCALED DATA</vt:lpstr>
      <vt:lpstr>DEEP LEARNING MODEL EVALUATION</vt:lpstr>
      <vt:lpstr>FINAL COMPARISON BETWEEN THE MODEL</vt:lpstr>
      <vt:lpstr>FINAL COMPARISON BETWEEN THE MODEL</vt:lpstr>
      <vt:lpstr>Societal impact</vt:lpstr>
      <vt:lpstr>Conclusion and 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karthiga</dc:creator>
  <cp:lastModifiedBy>VIKRANT RAJPUT</cp:lastModifiedBy>
  <cp:revision>15</cp:revision>
  <dcterms:created xsi:type="dcterms:W3CDTF">2013-07-15T20:26:40Z</dcterms:created>
  <dcterms:modified xsi:type="dcterms:W3CDTF">2025-07-13T12:59:00Z</dcterms:modified>
</cp:coreProperties>
</file>